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87" r:id="rId2"/>
    <p:sldId id="262" r:id="rId3"/>
    <p:sldId id="280" r:id="rId4"/>
    <p:sldId id="365" r:id="rId5"/>
    <p:sldId id="366" r:id="rId6"/>
    <p:sldId id="362" r:id="rId7"/>
    <p:sldId id="363" r:id="rId8"/>
    <p:sldId id="367" r:id="rId9"/>
    <p:sldId id="2147481537" r:id="rId10"/>
    <p:sldId id="364" r:id="rId11"/>
    <p:sldId id="2147481580" r:id="rId12"/>
    <p:sldId id="2147481575" r:id="rId13"/>
    <p:sldId id="357" r:id="rId14"/>
    <p:sldId id="358" r:id="rId15"/>
    <p:sldId id="2147481578" r:id="rId16"/>
    <p:sldId id="2147481576" r:id="rId17"/>
    <p:sldId id="360" r:id="rId18"/>
    <p:sldId id="2147481579" r:id="rId19"/>
    <p:sldId id="2147475280" r:id="rId20"/>
    <p:sldId id="2147481568" r:id="rId21"/>
    <p:sldId id="2147481571" r:id="rId22"/>
    <p:sldId id="2147481567" r:id="rId23"/>
    <p:sldId id="359" r:id="rId24"/>
    <p:sldId id="271" r:id="rId25"/>
    <p:sldId id="368" r:id="rId26"/>
    <p:sldId id="2147481565" r:id="rId27"/>
    <p:sldId id="2147481566" r:id="rId28"/>
    <p:sldId id="2147481582" r:id="rId2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1" autoAdjust="0"/>
    <p:restoredTop sz="94065" autoAdjust="0"/>
  </p:normalViewPr>
  <p:slideViewPr>
    <p:cSldViewPr snapToGrid="0">
      <p:cViewPr varScale="1">
        <p:scale>
          <a:sx n="66" d="100"/>
          <a:sy n="66" d="100"/>
        </p:scale>
        <p:origin x="632" y="32"/>
      </p:cViewPr>
      <p:guideLst/>
    </p:cSldViewPr>
  </p:slideViewPr>
  <p:outlineViewPr>
    <p:cViewPr>
      <p:scale>
        <a:sx n="33" d="100"/>
        <a:sy n="33" d="100"/>
      </p:scale>
      <p:origin x="0" y="-17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400"/>
    </p:cViewPr>
  </p:sorterViewPr>
  <p:notesViewPr>
    <p:cSldViewPr snapToGrid="0">
      <p:cViewPr varScale="1">
        <p:scale>
          <a:sx n="53" d="100"/>
          <a:sy n="53" d="100"/>
        </p:scale>
        <p:origin x="2648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1826A-E38A-4F88-B4B8-E8A252349D9C}" type="datetimeFigureOut">
              <a:rPr lang="cs-CZ" smtClean="0"/>
              <a:t>17.04.2026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7C2D8-A3A6-442A-BD41-A6F4EDFBF7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8770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FAAFAF-38F2-8647-B4E2-A25C5EA6E485}" type="slidenum">
              <a:rPr lang="en-CZ" smtClean="0"/>
              <a:t>10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222722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7C2D8-A3A6-442A-BD41-A6F4EDFBF7EB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3536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2B97F7-2486-23A2-6F7A-5534CDF8E4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1F15C51-1361-0B8A-7324-0FBA44F39C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982818A-D741-7B6A-2A27-4341D5AB2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A5AA-1E43-49DC-8B43-AA2767F23B83}" type="datetimeFigureOut">
              <a:rPr lang="cs-CZ" smtClean="0"/>
              <a:t>17.04.2026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9E65BB9-83E9-2FC1-DE26-55CBBD1CC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6ACA32F-60DE-B9B2-AA9C-5A35A69BB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149F9-0F2C-4F92-9C97-BAD0B87BB4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0760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A9BC7C-6450-4EC6-92AB-8824CB549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6047AEE-EB9E-9532-74E1-2ABAE6FD06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A0429BB-F1B5-9777-A99A-7023B1EEC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A5AA-1E43-49DC-8B43-AA2767F23B83}" type="datetimeFigureOut">
              <a:rPr lang="cs-CZ" smtClean="0"/>
              <a:t>17.04.2026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84FA393-76BD-AC71-BC34-8AA77D946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50C0A0C-B0BA-F629-45AD-3964B6F0B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149F9-0F2C-4F92-9C97-BAD0B87BB4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4923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FDA73D5-344D-E2AF-4834-F17E3F0A37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ABE3E49-F6D4-837F-6FC5-31B641DC5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59B6395-748C-88BC-1D7A-0BC2915AC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A5AA-1E43-49DC-8B43-AA2767F23B83}" type="datetimeFigureOut">
              <a:rPr lang="cs-CZ" smtClean="0"/>
              <a:t>17.04.2026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B59D207-6AA9-8B4F-D2A6-EF4FAE9BD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B397EB4-E812-A9EF-6DB0-F7F0F5455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149F9-0F2C-4F92-9C97-BAD0B87BB4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6324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81426662-7EE8-15E3-CFFE-9F43A0E4A0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3888" y="6422033"/>
            <a:ext cx="592183" cy="233757"/>
          </a:xfrm>
          <a:prstGeom prst="rect">
            <a:avLst/>
          </a:prstGeom>
        </p:spPr>
      </p:pic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BC969E7-2749-F550-5B66-9E7DA6C51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err="1"/>
              <a:t>Presentation</a:t>
            </a:r>
            <a:r>
              <a:rPr lang="cs-CZ"/>
              <a:t> </a:t>
            </a:r>
            <a:r>
              <a:rPr lang="cs-CZ" err="1"/>
              <a:t>title</a:t>
            </a:r>
            <a:endParaRPr lang="cs-CZ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B5D17D3-8A83-F9B4-951B-570A9F74C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14A4-6233-48FE-B326-EAC358E8BEE1}" type="slidenum">
              <a:rPr lang="cs-CZ" smtClean="0"/>
              <a:t>‹#›</a:t>
            </a:fld>
            <a:endParaRPr lang="cs-CZ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6A08E54-915B-4736-75C6-F2BB923DC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11" name="Zástupný symbol pro text 2">
            <a:extLst>
              <a:ext uri="{FF2B5EF4-FFF2-40B4-BE49-F238E27FC236}">
                <a16:creationId xmlns:a16="http://schemas.microsoft.com/office/drawing/2014/main" id="{670265E5-99B2-329C-689A-6EE99064AC0D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3887" y="1244527"/>
            <a:ext cx="6264276" cy="4921323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spc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Presentation, Speaker</a:t>
            </a:r>
            <a:br>
              <a:rPr lang="en-GB"/>
            </a:br>
            <a:endParaRPr lang="en-GB"/>
          </a:p>
          <a:p>
            <a:pPr lvl="0"/>
            <a:r>
              <a:rPr lang="en-GB"/>
              <a:t>Presentation, Speaker</a:t>
            </a:r>
            <a:br>
              <a:rPr lang="en-GB"/>
            </a:br>
            <a:endParaRPr lang="en-GB"/>
          </a:p>
          <a:p>
            <a:pPr lvl="0"/>
            <a:r>
              <a:rPr lang="en-GB"/>
              <a:t>Presentation, Speaker</a:t>
            </a:r>
            <a:br>
              <a:rPr lang="en-GB"/>
            </a:br>
            <a:endParaRPr lang="en-GB"/>
          </a:p>
          <a:p>
            <a:pPr lvl="0"/>
            <a:r>
              <a:rPr lang="en-GB"/>
              <a:t>Presentation, Speaker</a:t>
            </a:r>
            <a:br>
              <a:rPr lang="en-GB"/>
            </a:br>
            <a:endParaRPr lang="en-GB"/>
          </a:p>
          <a:p>
            <a:pPr lvl="0"/>
            <a:r>
              <a:rPr lang="en-GB"/>
              <a:t>Presentation, Speaker</a:t>
            </a:r>
            <a:br>
              <a:rPr lang="en-GB"/>
            </a:br>
            <a:endParaRPr lang="en-GB"/>
          </a:p>
          <a:p>
            <a:pPr lvl="0"/>
            <a:r>
              <a:rPr lang="en-GB"/>
              <a:t>Presentation, Speaker</a:t>
            </a:r>
            <a:br>
              <a:rPr lang="en-GB"/>
            </a:br>
            <a:endParaRPr lang="en-GB"/>
          </a:p>
          <a:p>
            <a:pPr lvl="0"/>
            <a:r>
              <a:rPr lang="en-GB"/>
              <a:t>Presentation, Speaker</a:t>
            </a:r>
            <a:br>
              <a:rPr lang="en-GB"/>
            </a:br>
            <a:endParaRPr lang="en-GB"/>
          </a:p>
          <a:p>
            <a:pPr lvl="0"/>
            <a:r>
              <a:rPr lang="en-GB"/>
              <a:t>Presentation, Speaker</a:t>
            </a:r>
            <a:br>
              <a:rPr lang="en-GB"/>
            </a:br>
            <a:endParaRPr lang="en-GB"/>
          </a:p>
          <a:p>
            <a:pPr lvl="0"/>
            <a:r>
              <a:rPr lang="en-GB"/>
              <a:t>Presentation, Speaker</a:t>
            </a:r>
            <a:br>
              <a:rPr lang="en-GB"/>
            </a:br>
            <a:endParaRPr lang="en-GB"/>
          </a:p>
          <a:p>
            <a:pPr lvl="0"/>
            <a:r>
              <a:rPr lang="en-GB"/>
              <a:t>Presentation, Speaker</a:t>
            </a:r>
            <a:br>
              <a:rPr lang="en-GB"/>
            </a:b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331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lcome screen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ed rectangular object with black text&#10;&#10;AI-generated content may be incorrect.">
            <a:extLst>
              <a:ext uri="{FF2B5EF4-FFF2-40B4-BE49-F238E27FC236}">
                <a16:creationId xmlns:a16="http://schemas.microsoft.com/office/drawing/2014/main" id="{9FB51FD0-70D5-87C5-73B4-E4694559EE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8" name="Image 2" descr=" ">
            <a:extLst>
              <a:ext uri="{FF2B5EF4-FFF2-40B4-BE49-F238E27FC236}">
                <a16:creationId xmlns:a16="http://schemas.microsoft.com/office/drawing/2014/main" id="{F696AA6D-7B2B-9E7A-16B9-E36EB7D493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02419" y="6238229"/>
            <a:ext cx="199407" cy="18583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C61645C-D48D-090F-C2EE-55373066A0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95510" y="463277"/>
            <a:ext cx="3813857" cy="232185"/>
          </a:xfrm>
        </p:spPr>
        <p:txBody>
          <a:bodyPr lIns="0" anchor="ctr">
            <a:normAutofit/>
          </a:bodyPr>
          <a:lstStyle>
            <a:lvl1pPr marL="0" indent="0" algn="ctr">
              <a:buNone/>
              <a:defRPr sz="1350" spc="-40" baseline="0">
                <a:solidFill>
                  <a:srgbClr val="909090"/>
                </a:solidFill>
              </a:defRPr>
            </a:lvl1pPr>
          </a:lstStyle>
          <a:p>
            <a:pPr lvl="0"/>
            <a:r>
              <a:rPr lang="en-CZ" dirty="0"/>
              <a:t>C1 Úroveň zabezpečení | XX.XX.XXXX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BF70079-2AB8-E980-0B3D-21FADCC9C1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5328" y="1013282"/>
            <a:ext cx="6480756" cy="2366480"/>
          </a:xfrm>
        </p:spPr>
        <p:txBody>
          <a:bodyPr anchor="b">
            <a:normAutofit/>
          </a:bodyPr>
          <a:lstStyle>
            <a:lvl1pPr marL="0" indent="0" algn="ctr">
              <a:buFontTx/>
              <a:buNone/>
              <a:defRPr sz="4400" spc="-70" baseline="0"/>
            </a:lvl1pPr>
          </a:lstStyle>
          <a:p>
            <a:pPr lvl="0"/>
            <a:r>
              <a:rPr lang="en-CZ" dirty="0"/>
              <a:t>Presentation Title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268D20D9-FA91-EC73-296F-A97036CC94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5328" y="3515889"/>
            <a:ext cx="6480756" cy="1902833"/>
          </a:xfrm>
        </p:spPr>
        <p:txBody>
          <a:bodyPr anchor="t">
            <a:normAutofit/>
          </a:bodyPr>
          <a:lstStyle>
            <a:lvl1pPr marL="0" indent="0" algn="ctr">
              <a:lnSpc>
                <a:spcPct val="80000"/>
              </a:lnSpc>
              <a:buFontTx/>
              <a:buNone/>
              <a:defRPr sz="2100" b="1" i="0" spc="-60" baseline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pPr lvl="0"/>
            <a:r>
              <a:rPr lang="en-GB" dirty="0"/>
              <a:t>Speaker 1, Job Position</a:t>
            </a:r>
          </a:p>
          <a:p>
            <a:pPr lvl="0"/>
            <a:r>
              <a:rPr lang="en-GB" dirty="0"/>
              <a:t>Speaker 2, Job Position</a:t>
            </a:r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19635607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ru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A3DDC89A-E0DD-37E1-29F2-14EE3B42A1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02772" y="3124041"/>
            <a:ext cx="9757753" cy="1576834"/>
          </a:xfrm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5750" spc="-2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CZ" dirty="0"/>
              <a:t>Rule number one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39D871D-D5C0-96BF-2D9E-DF255FDCB0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97286" y="2480465"/>
            <a:ext cx="9769715" cy="668124"/>
          </a:xfrm>
        </p:spPr>
        <p:txBody>
          <a:bodyPr anchor="b">
            <a:normAutofit/>
          </a:bodyPr>
          <a:lstStyle>
            <a:lvl1pPr marL="0" indent="0" algn="ctr">
              <a:buFontTx/>
              <a:buNone/>
              <a:defRPr sz="2600" b="1" i="0" spc="-60" baseline="0">
                <a:solidFill>
                  <a:srgbClr val="909090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pPr lvl="0"/>
            <a:r>
              <a:rPr lang="en-GB" dirty="0"/>
              <a:t>Rule #1</a:t>
            </a:r>
            <a:endParaRPr lang="en-CZ" dirty="0"/>
          </a:p>
        </p:txBody>
      </p:sp>
      <p:pic>
        <p:nvPicPr>
          <p:cNvPr id="4" name="Picture 3" descr="A red square with white and black background&#10;&#10;Description automatically generated">
            <a:extLst>
              <a:ext uri="{FF2B5EF4-FFF2-40B4-BE49-F238E27FC236}">
                <a16:creationId xmlns:a16="http://schemas.microsoft.com/office/drawing/2014/main" id="{BE6F4253-66D5-BFAF-D7A8-A3DE4917DE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04729" y="6096903"/>
            <a:ext cx="782541" cy="30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055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+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7084B1-0E99-4CD5-9F34-907F56D35D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489369"/>
            <a:ext cx="10944225" cy="332399"/>
          </a:xfrm>
        </p:spPr>
        <p:txBody>
          <a:bodyPr>
            <a:spAutoFit/>
          </a:bodyPr>
          <a:lstStyle/>
          <a:p>
            <a:r>
              <a:rPr lang="en-GB" dirty="0"/>
              <a:t>Click to edit Master title style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056490A-BD68-4319-8786-4DD0B990BD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Presentation title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95442F-F697-4D11-BAB2-5EFF8D4E0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3214A4-6233-48FE-B326-EAC358E8BEE1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5" name="Graphic 11">
            <a:extLst>
              <a:ext uri="{FF2B5EF4-FFF2-40B4-BE49-F238E27FC236}">
                <a16:creationId xmlns:a16="http://schemas.microsoft.com/office/drawing/2014/main" id="{BF03F6C7-8154-4CBC-8FA2-C2A51C4171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3888" y="6422033"/>
            <a:ext cx="592183" cy="23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32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rul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ed and black curved object&#10;&#10;AI-generated content may be incorrect.">
            <a:extLst>
              <a:ext uri="{FF2B5EF4-FFF2-40B4-BE49-F238E27FC236}">
                <a16:creationId xmlns:a16="http://schemas.microsoft.com/office/drawing/2014/main" id="{642FFEE4-A78C-ED95-44C1-9D47F5FB80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A3DDC89A-E0DD-37E1-29F2-14EE3B42A1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02772" y="3124041"/>
            <a:ext cx="9757753" cy="1576834"/>
          </a:xfrm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5750" spc="-2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CZ" dirty="0"/>
              <a:t>Rule number one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39D871D-D5C0-96BF-2D9E-DF255FDCB0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97286" y="2480465"/>
            <a:ext cx="9769715" cy="668124"/>
          </a:xfrm>
        </p:spPr>
        <p:txBody>
          <a:bodyPr anchor="b">
            <a:normAutofit/>
          </a:bodyPr>
          <a:lstStyle>
            <a:lvl1pPr marL="0" indent="0" algn="ctr">
              <a:buFontTx/>
              <a:buNone/>
              <a:defRPr sz="2600" b="1" i="0" spc="-60" baseline="0">
                <a:solidFill>
                  <a:schemeClr val="bg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pPr lvl="0"/>
            <a:r>
              <a:rPr lang="en-GB" dirty="0"/>
              <a:t>Rule #1</a:t>
            </a:r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3115912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B70A2D-1BDE-65D3-3401-9CDC9D960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5F1923-79A9-7C9B-F352-FA491CDFE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3C6BFE9-9554-0C15-A935-E826D3E60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A5AA-1E43-49DC-8B43-AA2767F23B83}" type="datetimeFigureOut">
              <a:rPr lang="cs-CZ" smtClean="0"/>
              <a:t>17.04.2026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F721786-2453-C2AA-5D11-FC449A10A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FEF3780-0B9C-9C74-E5B9-0F57320E3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149F9-0F2C-4F92-9C97-BAD0B87BB4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660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514770-1344-0097-BF4B-7AD33A795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1855EE2-1BF5-45BA-8514-724E88EB3A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F16470B-75CB-C105-E7C9-F364FC9DC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A5AA-1E43-49DC-8B43-AA2767F23B83}" type="datetimeFigureOut">
              <a:rPr lang="cs-CZ" smtClean="0"/>
              <a:t>17.04.2026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10ECBBE-91E2-62CA-698E-3726BF004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18C19B5-D28B-766F-8FF6-63F0880AF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149F9-0F2C-4F92-9C97-BAD0B87BB4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2462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CFC6DD-48F9-7115-4455-2F078E8FF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ACBFC0-B019-A077-4003-059B0EBFD9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329D315-19BE-0A83-EC98-14D2A92B55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6A966AD-DB88-61B4-2A4E-05AB3D17E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A5AA-1E43-49DC-8B43-AA2767F23B83}" type="datetimeFigureOut">
              <a:rPr lang="cs-CZ" smtClean="0"/>
              <a:t>17.04.2026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271EA03-3DEE-7DFD-BC9E-559CD3358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6D55C4F-3205-7EE9-4DA7-30BC7B3F7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149F9-0F2C-4F92-9C97-BAD0B87BB4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9234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3CEF48-EC92-12F3-EB09-20E5D88B8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4076CB4-7406-0BC3-0A0E-ACA73D24A6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A7B4570-0EAD-2B90-8F40-B5CC8AA51A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AD8F3DF-D6E0-F3AE-F90E-2F0BC65C35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02113E6-BBC1-FFA4-FCED-0385812298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39C8075-C65F-AD6D-4C83-ADD4261F9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A5AA-1E43-49DC-8B43-AA2767F23B83}" type="datetimeFigureOut">
              <a:rPr lang="cs-CZ" smtClean="0"/>
              <a:t>17.04.2026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1122F29-FDF0-D9BC-1118-923341E06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6D04F36-BF3C-68FE-823B-003A95A44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149F9-0F2C-4F92-9C97-BAD0B87BB4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5788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2CF30B-575D-C5E2-648C-0013B18BA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A7567D4-E7F0-6997-AC6D-EEEAB6384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A5AA-1E43-49DC-8B43-AA2767F23B83}" type="datetimeFigureOut">
              <a:rPr lang="cs-CZ" smtClean="0"/>
              <a:t>17.04.2026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BB9FBFB-AE82-E734-D0E0-7BFB47E1B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CB0E7CE-65D5-150D-0C71-D932F704A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149F9-0F2C-4F92-9C97-BAD0B87BB4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904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75EDA33-6293-07EC-D5EA-A66BFE653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A5AA-1E43-49DC-8B43-AA2767F23B83}" type="datetimeFigureOut">
              <a:rPr lang="cs-CZ" smtClean="0"/>
              <a:t>17.04.2026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F688F1D-7DE0-4B5B-B85F-C8136A2D0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F1F0EBF-CB95-7821-3603-F2321F740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149F9-0F2C-4F92-9C97-BAD0B87BB4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7638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3EB596-88E9-98AA-BB54-AA7F03650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2480E8-EFCA-F263-22AA-C78F3E873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5ACFB9F-FFF7-B973-7D6E-456EA93256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82FA3FD-A1DF-78E9-958E-1191AC6E2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A5AA-1E43-49DC-8B43-AA2767F23B83}" type="datetimeFigureOut">
              <a:rPr lang="cs-CZ" smtClean="0"/>
              <a:t>17.04.2026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0C2DFAF-E9A8-A483-3125-31A9483A2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7415589-9B72-4CF6-91D4-53D5F30D0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149F9-0F2C-4F92-9C97-BAD0B87BB4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3580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797135-2240-34DF-C4A4-736B92031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D6160C5-B191-F005-9D2E-30AE5EDD58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1E721C2-B24E-CF1B-42FE-F029DBE1A4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124B450-B845-291C-EBD1-8F2550115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A5AA-1E43-49DC-8B43-AA2767F23B83}" type="datetimeFigureOut">
              <a:rPr lang="cs-CZ" smtClean="0"/>
              <a:t>17.04.2026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2DCF85A-1BD5-6BAB-ECD7-5456777BC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DDE2920-A825-DF4D-EBD6-62D966303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149F9-0F2C-4F92-9C97-BAD0B87BB4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4234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58110C4-807F-3507-B7A7-4AE81AA90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2D2E2BE-5B7D-4DC8-1E83-27878F6032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3AEC505-F638-841E-6161-87A655ADE2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4A5AA-1E43-49DC-8B43-AA2767F23B83}" type="datetimeFigureOut">
              <a:rPr lang="cs-CZ" smtClean="0"/>
              <a:t>17.04.2026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1A40255-69F1-6F83-524B-8A30118473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E222528-8968-C89A-338D-AC2F2E2F38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149F9-0F2C-4F92-9C97-BAD0B87BB4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1899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5" r:id="rId15"/>
    <p:sldLayoutId id="214748366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noby.cz/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://www.partneri-kb.cz/" TargetMode="Externa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zakonyprolidi.cz/cs/2008-253/zneni-20210801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025A76-9FA8-2823-6F21-80D5E256A8F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5328" y="1473799"/>
            <a:ext cx="6480756" cy="2099602"/>
          </a:xfrm>
        </p:spPr>
        <p:txBody>
          <a:bodyPr>
            <a:normAutofit/>
          </a:bodyPr>
          <a:lstStyle/>
          <a:p>
            <a:r>
              <a:rPr lang="cs-CZ" sz="4800" dirty="0">
                <a:latin typeface="Source Sans Pro SemiBold (Nadpisy)"/>
              </a:rPr>
              <a:t>Školení aplikace NOBY</a:t>
            </a:r>
            <a:endParaRPr lang="en-CZ" sz="4800" dirty="0">
              <a:latin typeface="Source Sans Pro SemiBold (Nadpisy)"/>
            </a:endParaRPr>
          </a:p>
        </p:txBody>
      </p:sp>
      <p:pic>
        <p:nvPicPr>
          <p:cNvPr id="5" name="Picture 36">
            <a:extLst>
              <a:ext uri="{FF2B5EF4-FFF2-40B4-BE49-F238E27FC236}">
                <a16:creationId xmlns:a16="http://schemas.microsoft.com/office/drawing/2014/main" id="{4B999E8F-51C4-8953-08D6-9BF00812D9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39668" y="0"/>
            <a:ext cx="2523600" cy="252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605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A337914-463C-3962-E635-6E0EA0B69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AML</a:t>
            </a:r>
            <a:r>
              <a:rPr lang="en-US" dirty="0"/>
              <a:t>&amp;</a:t>
            </a:r>
            <a:r>
              <a:rPr lang="cs-CZ" dirty="0"/>
              <a:t>CFT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A77B09-043B-6872-4457-35591CAB7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14A4-6233-48FE-B326-EAC358E8BEE1}" type="slidenum">
              <a:rPr lang="cs-CZ" smtClean="0"/>
              <a:t>10</a:t>
            </a:fld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FABE84E2-C55E-3F79-C5C7-2A338EF73678}"/>
              </a:ext>
            </a:extLst>
          </p:cNvPr>
          <p:cNvSpPr/>
          <p:nvPr/>
        </p:nvSpPr>
        <p:spPr>
          <a:xfrm>
            <a:off x="1802674" y="6356350"/>
            <a:ext cx="1288869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8B2EBF3-C6C0-BCC7-7BB4-A341B87248DA}"/>
              </a:ext>
            </a:extLst>
          </p:cNvPr>
          <p:cNvSpPr txBox="1"/>
          <p:nvPr/>
        </p:nvSpPr>
        <p:spPr>
          <a:xfrm>
            <a:off x="622800" y="475200"/>
            <a:ext cx="8474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FF0000"/>
                </a:solidFill>
                <a:latin typeface="Source Sans Pro SemiBold (Nadpisy)"/>
                <a:cs typeface="Segoe UI" panose="020B0502040204020203" pitchFamily="34" charset="0"/>
              </a:rPr>
              <a:t>OZNAMOVÁNÍ PODEZŘELÝCH OBCHODŮ</a:t>
            </a:r>
          </a:p>
        </p:txBody>
      </p:sp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78A5BE9C-7741-BAB7-0707-4C11A9043029}"/>
              </a:ext>
            </a:extLst>
          </p:cNvPr>
          <p:cNvSpPr txBox="1">
            <a:spLocks/>
          </p:cNvSpPr>
          <p:nvPr/>
        </p:nvSpPr>
        <p:spPr>
          <a:xfrm>
            <a:off x="622800" y="1160439"/>
            <a:ext cx="10036277" cy="453712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b="0" dirty="0">
                <a:latin typeface="Source Sans Pro   "/>
                <a:cs typeface="Segoe UI" panose="020B0502040204020203" pitchFamily="34" charset="0"/>
              </a:rPr>
              <a:t>Povinná osoba bez zbytečného odkladu nebo neprodleně po zjištění podezřelého obchodu,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b="0" dirty="0">
                <a:latin typeface="Source Sans Pro   "/>
                <a:cs typeface="Segoe UI" panose="020B0502040204020203" pitchFamily="34" charset="0"/>
              </a:rPr>
              <a:t>hrozí-li nebezpeční z prodlení.</a:t>
            </a:r>
          </a:p>
          <a:p>
            <a:pPr marL="0" indent="0">
              <a:buNone/>
            </a:pPr>
            <a:r>
              <a:rPr lang="cs-CZ" sz="1800" b="0" dirty="0">
                <a:latin typeface="Source Sans Pro   "/>
                <a:cs typeface="Segoe UI" panose="020B0502040204020203" pitchFamily="34" charset="0"/>
              </a:rPr>
              <a:t>Oznámení o podezřelém obchodu podává za povinnou osobu pověřená osoba nebo přímo člen statutárního orgánu.</a:t>
            </a:r>
          </a:p>
          <a:p>
            <a:pPr marL="0" indent="0">
              <a:buNone/>
            </a:pPr>
            <a:r>
              <a:rPr lang="cs-CZ" sz="2000" b="1" dirty="0">
                <a:latin typeface="Source Sans Pro   "/>
                <a:cs typeface="Segoe UI" panose="020B0502040204020203" pitchFamily="34" charset="0"/>
              </a:rPr>
              <a:t>Oznámení podezřelého obchodu musí obsahovat: </a:t>
            </a:r>
          </a:p>
          <a:p>
            <a:pPr marL="0" indent="0">
              <a:buNone/>
            </a:pPr>
            <a:endParaRPr lang="cs-CZ" sz="800" b="1" dirty="0">
              <a:latin typeface="Source Sans Pro   "/>
              <a:cs typeface="Segoe UI" panose="020B0502040204020203" pitchFamily="34" charset="0"/>
            </a:endParaRPr>
          </a:p>
          <a:p>
            <a:pPr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sz="1800" b="1" dirty="0">
                <a:latin typeface="Source Sans Pro   "/>
                <a:cs typeface="Segoe UI" panose="020B0502040204020203" pitchFamily="34" charset="0"/>
              </a:rPr>
              <a:t>údaje k identitě oznamované osoby a všech dalších účastníků a </a:t>
            </a:r>
          </a:p>
          <a:p>
            <a:pPr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sz="1800" b="1" dirty="0">
                <a:latin typeface="Source Sans Pro   "/>
                <a:cs typeface="Segoe UI" panose="020B0502040204020203" pitchFamily="34" charset="0"/>
              </a:rPr>
              <a:t>informace o všech podstatných a významných okolnostech podezřelého obchodu.</a:t>
            </a:r>
          </a:p>
          <a:p>
            <a:pPr marL="0" indent="0">
              <a:buNone/>
            </a:pPr>
            <a:r>
              <a:rPr lang="cs-CZ" sz="2000" b="1" dirty="0">
                <a:latin typeface="Source Sans Pro   "/>
                <a:cs typeface="Segoe UI" panose="020B0502040204020203" pitchFamily="34" charset="0"/>
              </a:rPr>
              <a:t>Pokud hrozí nebezpečí zmaření nebo ztížení zajištění výnosu z trestné činnosti nebo prostředků určených k financování terorismu, přistupuje povinná osoba k odkladu splnění příkazu klienta na 24 hodin dle § 20 AML zákona.</a:t>
            </a:r>
          </a:p>
          <a:p>
            <a:pPr marL="0" indent="0">
              <a:buNone/>
            </a:pPr>
            <a:r>
              <a:rPr lang="cs-CZ" sz="1800" b="0" dirty="0">
                <a:latin typeface="Source Sans Pro   "/>
                <a:cs typeface="Segoe UI" panose="020B0502040204020203" pitchFamily="34" charset="0"/>
              </a:rPr>
              <a:t>Oznámení o podezřelém obchodu se v případě obchodních aktivit spojených s Komerční bankou, a.s. předává následujícím kontaktem:</a:t>
            </a:r>
          </a:p>
          <a:p>
            <a:pPr marL="0" indent="0" algn="ctr">
              <a:buNone/>
            </a:pPr>
            <a:r>
              <a:rPr lang="cs-CZ" sz="3200" b="1" u="sng" dirty="0">
                <a:solidFill>
                  <a:srgbClr val="FF0000"/>
                </a:solidFill>
                <a:latin typeface="Source Sans Pro   "/>
                <a:cs typeface="Segoe UI" panose="020B0502040204020203" pitchFamily="34" charset="0"/>
              </a:rPr>
              <a:t>partneri@kb.cz</a:t>
            </a:r>
          </a:p>
          <a:p>
            <a:pPr marL="0" indent="0">
              <a:buNone/>
            </a:pPr>
            <a:endParaRPr lang="cs-CZ" sz="2400" b="0" u="sng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Obrázek 3" descr="Obsah obrázku design&#10;&#10;Obsah vygenerovaný umělou inteligencí může být nesprávný.">
            <a:extLst>
              <a:ext uri="{FF2B5EF4-FFF2-40B4-BE49-F238E27FC236}">
                <a16:creationId xmlns:a16="http://schemas.microsoft.com/office/drawing/2014/main" id="{7E3892BC-0D3F-540B-F9FF-94E789DA8D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021" y="0"/>
            <a:ext cx="2264979" cy="226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257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025A76-9FA8-2823-6F21-80D5E256A8F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3454" y="1556886"/>
            <a:ext cx="6480756" cy="2099602"/>
          </a:xfrm>
        </p:spPr>
        <p:txBody>
          <a:bodyPr>
            <a:normAutofit/>
          </a:bodyPr>
          <a:lstStyle/>
          <a:p>
            <a:r>
              <a:rPr lang="cs-CZ" sz="4800" dirty="0">
                <a:latin typeface="Source Sans Pro SemiBold (Nadpisy)"/>
              </a:rPr>
              <a:t>Přihlášení do NOBY</a:t>
            </a:r>
            <a:endParaRPr lang="en-CZ" sz="4800" dirty="0">
              <a:latin typeface="Source Sans Pro SemiBold (Nadpisy)"/>
            </a:endParaRPr>
          </a:p>
        </p:txBody>
      </p:sp>
      <p:pic>
        <p:nvPicPr>
          <p:cNvPr id="5" name="Picture 36">
            <a:extLst>
              <a:ext uri="{FF2B5EF4-FFF2-40B4-BE49-F238E27FC236}">
                <a16:creationId xmlns:a16="http://schemas.microsoft.com/office/drawing/2014/main" id="{4B999E8F-51C4-8953-08D6-9BF00812D9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39668" y="0"/>
            <a:ext cx="2523600" cy="252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444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A77B09-043B-6872-4457-35591CAB7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14A4-6233-48FE-B326-EAC358E8BEE1}" type="slidenum">
              <a:rPr lang="cs-CZ" smtClean="0"/>
              <a:t>12</a:t>
            </a:fld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FABE84E2-C55E-3F79-C5C7-2A338EF73678}"/>
              </a:ext>
            </a:extLst>
          </p:cNvPr>
          <p:cNvSpPr/>
          <p:nvPr/>
        </p:nvSpPr>
        <p:spPr>
          <a:xfrm>
            <a:off x="1802674" y="6356350"/>
            <a:ext cx="1288869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CE68903A-7CA4-225E-C64A-8EFA6D265144}"/>
              </a:ext>
            </a:extLst>
          </p:cNvPr>
          <p:cNvSpPr txBox="1"/>
          <p:nvPr/>
        </p:nvSpPr>
        <p:spPr>
          <a:xfrm>
            <a:off x="804451" y="980712"/>
            <a:ext cx="1360173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latin typeface="Source Sans Pro   "/>
                <a:cs typeface="Segoe UI" panose="020B0502040204020203" pitchFamily="34" charset="0"/>
              </a:rPr>
              <a:t>Adresa pro přihlášení: </a:t>
            </a:r>
            <a:r>
              <a:rPr lang="cs-CZ" sz="2400" b="1" dirty="0">
                <a:solidFill>
                  <a:srgbClr val="FF0000"/>
                </a:solidFill>
                <a:latin typeface="Source Sans Pro   "/>
                <a:cs typeface="Segoe UI" panose="020B050204020402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https://noby.cz</a:t>
            </a:r>
            <a:r>
              <a:rPr lang="cs-CZ" sz="2400" b="1" dirty="0">
                <a:solidFill>
                  <a:srgbClr val="FF0000"/>
                </a:solidFill>
                <a:latin typeface="Source Sans Pro   "/>
                <a:cs typeface="Segoe UI" panose="020B0502040204020203" pitchFamily="34" charset="0"/>
              </a:rPr>
              <a:t> </a:t>
            </a:r>
          </a:p>
          <a:p>
            <a:endParaRPr lang="cs-CZ" dirty="0">
              <a:latin typeface="Source Sans Pro   "/>
            </a:endParaRPr>
          </a:p>
          <a:p>
            <a:r>
              <a:rPr lang="cs-CZ" sz="2000" b="1" dirty="0">
                <a:latin typeface="Source Sans Pro   "/>
                <a:cs typeface="Segoe UI" panose="020B0502040204020203" pitchFamily="34" charset="0"/>
              </a:rPr>
              <a:t>Podmínky:</a:t>
            </a:r>
          </a:p>
          <a:p>
            <a:endParaRPr lang="cs-CZ" sz="2000" b="1" dirty="0">
              <a:latin typeface="Source Sans Pro   "/>
              <a:cs typeface="Segoe UI" panose="020B0502040204020203" pitchFamily="34" charset="0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Source Sans Pro   "/>
                <a:cs typeface="Segoe UI" panose="020B0502040204020203" pitchFamily="34" charset="0"/>
              </a:rPr>
              <a:t>Poradce musí být registrován v KB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Source Sans Pro   "/>
                <a:cs typeface="Segoe UI" panose="020B0502040204020203" pitchFamily="34" charset="0"/>
              </a:rPr>
              <a:t>Musí mít Bank 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Source Sans Pro   "/>
              <a:cs typeface="Segoe UI" panose="020B0502040204020203" pitchFamily="34" charset="0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Source Sans Pro   "/>
                <a:cs typeface="Segoe UI" panose="020B0502040204020203" pitchFamily="34" charset="0"/>
              </a:rPr>
              <a:t>Pokud poradce nemá žádné Bank ID, může získat KB Identitu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dirty="0">
                <a:latin typeface="Source Sans Pro   "/>
                <a:cs typeface="Segoe UI" panose="020B0502040204020203" pitchFamily="34" charset="0"/>
              </a:rPr>
              <a:t>pomocí aplikace KB +, ke stažení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dirty="0">
                <a:latin typeface="Source Sans Pro   "/>
                <a:cs typeface="Segoe UI" panose="020B0502040204020203" pitchFamily="34" charset="0"/>
              </a:rPr>
              <a:t>na pobočce KB</a:t>
            </a:r>
          </a:p>
          <a:p>
            <a:endParaRPr lang="cs-CZ" dirty="0">
              <a:latin typeface="Source Sans Pro   "/>
              <a:cs typeface="Segoe UI" panose="020B0502040204020203" pitchFamily="34" charset="0"/>
            </a:endParaRPr>
          </a:p>
          <a:p>
            <a:br>
              <a:rPr lang="cs-CZ" b="1" dirty="0">
                <a:latin typeface="Source Sans Pro   "/>
                <a:cs typeface="Segoe UI" panose="020B0502040204020203" pitchFamily="34" charset="0"/>
              </a:rPr>
            </a:br>
            <a:r>
              <a:rPr lang="cs-CZ" b="1" dirty="0">
                <a:latin typeface="Source Sans Pro   "/>
                <a:cs typeface="Segoe UI" panose="020B0502040204020203" pitchFamily="34" charset="0"/>
              </a:rPr>
              <a:t>Cizí státní příslušník </a:t>
            </a:r>
            <a:r>
              <a:rPr lang="cs-CZ" dirty="0">
                <a:latin typeface="Source Sans Pro   "/>
                <a:cs typeface="Segoe UI" panose="020B0502040204020203" pitchFamily="34" charset="0"/>
              </a:rPr>
              <a:t>aktuálně nemůže získat KB identitu on-line: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Source Sans Pro   "/>
                <a:cs typeface="Segoe UI" panose="020B0502040204020203" pitchFamily="34" charset="0"/>
              </a:rPr>
              <a:t>Může využít jiné Bank ID nebo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Source Sans Pro   "/>
                <a:cs typeface="Segoe UI" panose="020B0502040204020203" pitchFamily="34" charset="0"/>
              </a:rPr>
              <a:t>Může získat KB identitu na pobočce KB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FDB7A7DE-9E50-1955-D434-AABC4486BF5C}"/>
              </a:ext>
            </a:extLst>
          </p:cNvPr>
          <p:cNvSpPr txBox="1"/>
          <p:nvPr/>
        </p:nvSpPr>
        <p:spPr>
          <a:xfrm>
            <a:off x="622800" y="475200"/>
            <a:ext cx="6193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FF0000"/>
                </a:solidFill>
                <a:latin typeface="Source Sans Pro SemiBold (Nadpisy)"/>
                <a:cs typeface="Segoe UI" panose="020B0502040204020203" pitchFamily="34" charset="0"/>
              </a:rPr>
              <a:t>PODMÍNKY PŘIHLAŠOVÁNÍ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D01BCC83-3B9E-89F2-7444-626667D73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8143" y="980712"/>
            <a:ext cx="1979705" cy="4534979"/>
          </a:xfrm>
          <a:prstGeom prst="rect">
            <a:avLst/>
          </a:prstGeom>
        </p:spPr>
      </p:pic>
      <p:pic>
        <p:nvPicPr>
          <p:cNvPr id="4" name="Picture 36">
            <a:extLst>
              <a:ext uri="{FF2B5EF4-FFF2-40B4-BE49-F238E27FC236}">
                <a16:creationId xmlns:a16="http://schemas.microsoft.com/office/drawing/2014/main" id="{2402EADC-B4A9-66E9-2D74-CCAD25CD01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0279185" y="-451486"/>
            <a:ext cx="1912815" cy="1927569"/>
          </a:xfrm>
          <a:prstGeom prst="rect">
            <a:avLst/>
          </a:prstGeom>
          <a:ln>
            <a:noFill/>
          </a:ln>
        </p:spPr>
      </p:pic>
      <p:pic>
        <p:nvPicPr>
          <p:cNvPr id="1030" name="Picture 6" descr="App Store &amp; Google Play Download Buttons | Figma">
            <a:extLst>
              <a:ext uri="{FF2B5EF4-FFF2-40B4-BE49-F238E27FC236}">
                <a16:creationId xmlns:a16="http://schemas.microsoft.com/office/drawing/2014/main" id="{A92E8117-D470-29C9-8FC3-8BF40C5E53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4" t="37044" r="14992" b="37429"/>
          <a:stretch>
            <a:fillRect/>
          </a:stretch>
        </p:blipFill>
        <p:spPr bwMode="auto">
          <a:xfrm>
            <a:off x="4849292" y="3318269"/>
            <a:ext cx="2000054" cy="41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109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A77B09-043B-6872-4457-35591CAB7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14A4-6233-48FE-B326-EAC358E8BEE1}" type="slidenum">
              <a:rPr lang="cs-CZ" smtClean="0"/>
              <a:t>13</a:t>
            </a:fld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FABE84E2-C55E-3F79-C5C7-2A338EF73678}"/>
              </a:ext>
            </a:extLst>
          </p:cNvPr>
          <p:cNvSpPr/>
          <p:nvPr/>
        </p:nvSpPr>
        <p:spPr>
          <a:xfrm>
            <a:off x="1802674" y="6356350"/>
            <a:ext cx="1288869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EA82D86-3BFC-CF3B-917F-43E2380DC053}"/>
              </a:ext>
            </a:extLst>
          </p:cNvPr>
          <p:cNvSpPr txBox="1"/>
          <p:nvPr/>
        </p:nvSpPr>
        <p:spPr>
          <a:xfrm>
            <a:off x="623888" y="475200"/>
            <a:ext cx="9116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FF0000"/>
                </a:solidFill>
                <a:latin typeface="Source Sans Pro SemiBold (Nadpisy)"/>
                <a:cs typeface="Segoe UI" panose="020B0502040204020203" pitchFamily="34" charset="0"/>
              </a:rPr>
              <a:t>METODY PŘIHLAŠOVÁNÍ – MÁM KB IDENTITU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4A91539-D812-8AA6-32A1-AA4590F1B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6148" y="1645379"/>
            <a:ext cx="4921964" cy="3567241"/>
          </a:xfrm>
          <a:prstGeom prst="rect">
            <a:avLst/>
          </a:prstGeom>
          <a:ln>
            <a:solidFill>
              <a:srgbClr val="E9041E"/>
            </a:solidFill>
          </a:ln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F01CE432-3E02-6B04-B6BC-6A8D706FB1B8}"/>
              </a:ext>
            </a:extLst>
          </p:cNvPr>
          <p:cNvSpPr txBox="1"/>
          <p:nvPr/>
        </p:nvSpPr>
        <p:spPr>
          <a:xfrm>
            <a:off x="623888" y="1927569"/>
            <a:ext cx="5335496" cy="2873470"/>
          </a:xfrm>
          <a:prstGeom prst="rect">
            <a:avLst/>
          </a:prstGeom>
          <a:noFill/>
          <a:ln>
            <a:solidFill>
              <a:srgbClr val="E9041E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endParaRPr lang="cs-CZ" dirty="0">
              <a:latin typeface="Source Sans Pro   "/>
              <a:cs typeface="Segoe UI" panose="020B0502040204020203" pitchFamily="34" charset="0"/>
            </a:endParaRPr>
          </a:p>
          <a:p>
            <a:pPr marL="72000"/>
            <a:r>
              <a:rPr lang="cs-CZ" dirty="0">
                <a:latin typeface="Source Sans Pro   "/>
                <a:cs typeface="Segoe UI" panose="020B0502040204020203" pitchFamily="34" charset="0"/>
              </a:rPr>
              <a:t>Jako KB klient mohu mít sjednaných více metod přihlašování. </a:t>
            </a:r>
          </a:p>
          <a:p>
            <a:pPr marL="72000"/>
            <a:endParaRPr lang="cs-CZ" dirty="0">
              <a:latin typeface="Source Sans Pro   "/>
              <a:cs typeface="Segoe UI" panose="020B0502040204020203" pitchFamily="34" charset="0"/>
            </a:endParaRPr>
          </a:p>
          <a:p>
            <a:pPr marL="72000"/>
            <a:r>
              <a:rPr lang="cs-CZ" dirty="0">
                <a:latin typeface="Source Sans Pro   "/>
                <a:cs typeface="Segoe UI" panose="020B0502040204020203" pitchFamily="34" charset="0"/>
              </a:rPr>
              <a:t>Mohu si je sám distančně povolit </a:t>
            </a:r>
          </a:p>
          <a:p>
            <a:pPr marL="72000"/>
            <a:r>
              <a:rPr lang="cs-CZ" dirty="0">
                <a:latin typeface="Source Sans Pro   "/>
                <a:cs typeface="Segoe UI" panose="020B0502040204020203" pitchFamily="34" charset="0"/>
              </a:rPr>
              <a:t>v aplikaci  KB - můj profil.</a:t>
            </a:r>
          </a:p>
          <a:p>
            <a:pPr marL="72000"/>
            <a:endParaRPr lang="cs-CZ" dirty="0">
              <a:latin typeface="Source Sans Pro   "/>
              <a:cs typeface="Segoe UI" panose="020B0502040204020203" pitchFamily="34" charset="0"/>
            </a:endParaRPr>
          </a:p>
          <a:p>
            <a:pPr marL="72000"/>
            <a:r>
              <a:rPr lang="cs-CZ" dirty="0">
                <a:latin typeface="Source Sans Pro   "/>
                <a:cs typeface="Segoe UI" panose="020B0502040204020203" pitchFamily="34" charset="0"/>
              </a:rPr>
              <a:t>Metody přihlašování mohu měnit dle svého uvážení (musím je mít však sjednané)</a:t>
            </a:r>
          </a:p>
          <a:p>
            <a:endParaRPr lang="cs-CZ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Šipka: doprava 1">
            <a:extLst>
              <a:ext uri="{FF2B5EF4-FFF2-40B4-BE49-F238E27FC236}">
                <a16:creationId xmlns:a16="http://schemas.microsoft.com/office/drawing/2014/main" id="{25D60BE2-5953-F207-B32B-6DADB3288AC3}"/>
              </a:ext>
            </a:extLst>
          </p:cNvPr>
          <p:cNvSpPr/>
          <p:nvPr/>
        </p:nvSpPr>
        <p:spPr>
          <a:xfrm>
            <a:off x="5766792" y="3101195"/>
            <a:ext cx="931652" cy="32780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Picture 36">
            <a:extLst>
              <a:ext uri="{FF2B5EF4-FFF2-40B4-BE49-F238E27FC236}">
                <a16:creationId xmlns:a16="http://schemas.microsoft.com/office/drawing/2014/main" id="{EE905752-F85B-1DBF-FF0E-187A43907D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0279185" y="0"/>
            <a:ext cx="1912815" cy="192756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7982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A77B09-043B-6872-4457-35591CAB7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14A4-6233-48FE-B326-EAC358E8BEE1}" type="slidenum">
              <a:rPr lang="cs-CZ" smtClean="0"/>
              <a:t>14</a:t>
            </a:fld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FABE84E2-C55E-3F79-C5C7-2A338EF73678}"/>
              </a:ext>
            </a:extLst>
          </p:cNvPr>
          <p:cNvSpPr/>
          <p:nvPr/>
        </p:nvSpPr>
        <p:spPr>
          <a:xfrm>
            <a:off x="1802674" y="6356350"/>
            <a:ext cx="1288869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718A658-1BC1-6EDB-9FAE-A9838571770A}"/>
              </a:ext>
            </a:extLst>
          </p:cNvPr>
          <p:cNvSpPr txBox="1"/>
          <p:nvPr/>
        </p:nvSpPr>
        <p:spPr>
          <a:xfrm>
            <a:off x="622800" y="475200"/>
            <a:ext cx="106394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FF0000"/>
                </a:solidFill>
                <a:latin typeface="Source Sans Pro SemiBold (Nadpisy)"/>
                <a:cs typeface="Segoe UI" panose="020B0502040204020203" pitchFamily="34" charset="0"/>
              </a:rPr>
              <a:t>METODY PŘIHLAŠOVÁNÍ – MÁM KB IDENTITU</a:t>
            </a:r>
          </a:p>
          <a:p>
            <a:r>
              <a:rPr lang="cs-CZ" sz="3200" dirty="0">
                <a:solidFill>
                  <a:srgbClr val="FF0000"/>
                </a:solidFill>
                <a:latin typeface="Source Sans Pro SemiBold (Nadpisy)"/>
                <a:cs typeface="Segoe UI" panose="020B0502040204020203" pitchFamily="34" charset="0"/>
              </a:rPr>
              <a:t>– KB KLÍČ (varianta 1)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C63DD68-05B6-3484-B4D5-BE6124D51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915" y="1571599"/>
            <a:ext cx="4751255" cy="251816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CB70739-1BF7-B542-8168-CDC26FAFC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7108" y="3951118"/>
            <a:ext cx="4326766" cy="240523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228D499-FA13-619F-F2C0-C1D816E50D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1973" y="4267341"/>
            <a:ext cx="4082347" cy="1830018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D8DB5691-8503-0E8A-A0E0-6BC5F78EB33E}"/>
              </a:ext>
            </a:extLst>
          </p:cNvPr>
          <p:cNvSpPr txBox="1"/>
          <p:nvPr/>
        </p:nvSpPr>
        <p:spPr>
          <a:xfrm>
            <a:off x="6979799" y="1629337"/>
            <a:ext cx="3914521" cy="173469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dirty="0">
                <a:latin typeface="Source Sans Pro   "/>
                <a:cs typeface="Segoe UI" panose="020B0502040204020203" pitchFamily="34" charset="0"/>
              </a:rPr>
              <a:t>K</a:t>
            </a:r>
            <a:r>
              <a:rPr lang="cs-CZ" dirty="0">
                <a:latin typeface="Source Sans Pro   "/>
                <a:cs typeface="Segoe UI" panose="020B0502040204020203" pitchFamily="34" charset="0"/>
              </a:rPr>
              <a:t>B</a:t>
            </a:r>
            <a:r>
              <a:rPr lang="en-US" dirty="0">
                <a:latin typeface="Source Sans Pro   "/>
                <a:cs typeface="Segoe UI" panose="020B0502040204020203" pitchFamily="34" charset="0"/>
              </a:rPr>
              <a:t> u</a:t>
            </a:r>
            <a:r>
              <a:rPr lang="cs-CZ" dirty="0" err="1">
                <a:latin typeface="Source Sans Pro   "/>
                <a:cs typeface="Segoe UI" panose="020B0502040204020203" pitchFamily="34" charset="0"/>
              </a:rPr>
              <a:t>živatel</a:t>
            </a:r>
            <a:r>
              <a:rPr lang="cs-CZ" dirty="0">
                <a:latin typeface="Source Sans Pro   "/>
                <a:cs typeface="Segoe UI" panose="020B0502040204020203" pitchFamily="34" charset="0"/>
              </a:rPr>
              <a:t> vyplňuje </a:t>
            </a:r>
            <a:r>
              <a:rPr lang="cs-CZ" b="1" dirty="0">
                <a:latin typeface="Source Sans Pro   "/>
                <a:cs typeface="Segoe UI" panose="020B0502040204020203" pitchFamily="34" charset="0"/>
              </a:rPr>
              <a:t>své uživatelské jméno pro KB klíč </a:t>
            </a:r>
            <a:r>
              <a:rPr lang="cs-CZ" dirty="0">
                <a:latin typeface="Source Sans Pro   "/>
                <a:cs typeface="Segoe UI" panose="020B0502040204020203" pitchFamily="34" charset="0"/>
              </a:rPr>
              <a:t>(ve smlouvě o elektronickém podpisu). </a:t>
            </a:r>
          </a:p>
          <a:p>
            <a:r>
              <a:rPr lang="cs-CZ" dirty="0">
                <a:latin typeface="Source Sans Pro   "/>
                <a:cs typeface="Segoe UI" panose="020B0502040204020203" pitchFamily="34" charset="0"/>
              </a:rPr>
              <a:t>Zadává telefonní číslo a potvrzuje KB klíčem či skenem QR kódu nebo SMS heslem.</a:t>
            </a:r>
          </a:p>
        </p:txBody>
      </p:sp>
      <p:sp>
        <p:nvSpPr>
          <p:cNvPr id="12" name="Šipka: ohnutá 11">
            <a:extLst>
              <a:ext uri="{FF2B5EF4-FFF2-40B4-BE49-F238E27FC236}">
                <a16:creationId xmlns:a16="http://schemas.microsoft.com/office/drawing/2014/main" id="{DBF6CBF6-776E-49CA-4FFA-270176430AC0}"/>
              </a:ext>
            </a:extLst>
          </p:cNvPr>
          <p:cNvSpPr/>
          <p:nvPr/>
        </p:nvSpPr>
        <p:spPr>
          <a:xfrm rot="10800000" flipH="1">
            <a:off x="1328961" y="4377379"/>
            <a:ext cx="732732" cy="776355"/>
          </a:xfrm>
          <a:prstGeom prst="bentArrow">
            <a:avLst>
              <a:gd name="adj1" fmla="val 25000"/>
              <a:gd name="adj2" fmla="val 16333"/>
              <a:gd name="adj3" fmla="val 25000"/>
              <a:gd name="adj4" fmla="val 4375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3" name="Šipka: doprava 12">
            <a:extLst>
              <a:ext uri="{FF2B5EF4-FFF2-40B4-BE49-F238E27FC236}">
                <a16:creationId xmlns:a16="http://schemas.microsoft.com/office/drawing/2014/main" id="{A9B8C26C-3415-DC17-DF84-0A92EC32DDC0}"/>
              </a:ext>
            </a:extLst>
          </p:cNvPr>
          <p:cNvSpPr/>
          <p:nvPr/>
        </p:nvSpPr>
        <p:spPr>
          <a:xfrm>
            <a:off x="6513973" y="5182350"/>
            <a:ext cx="931652" cy="32780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Picture 36">
            <a:extLst>
              <a:ext uri="{FF2B5EF4-FFF2-40B4-BE49-F238E27FC236}">
                <a16:creationId xmlns:a16="http://schemas.microsoft.com/office/drawing/2014/main" id="{8E4D984F-6A52-C12A-45AE-7D8C45F131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0279185" y="0"/>
            <a:ext cx="1912815" cy="192756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0838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A77B09-043B-6872-4457-35591CAB7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14A4-6233-48FE-B326-EAC358E8BEE1}" type="slidenum">
              <a:rPr lang="cs-CZ" smtClean="0"/>
              <a:t>15</a:t>
            </a:fld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FABE84E2-C55E-3F79-C5C7-2A338EF73678}"/>
              </a:ext>
            </a:extLst>
          </p:cNvPr>
          <p:cNvSpPr/>
          <p:nvPr/>
        </p:nvSpPr>
        <p:spPr>
          <a:xfrm>
            <a:off x="1802674" y="6356350"/>
            <a:ext cx="1288869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721DF4A-BDF8-7EE3-F65B-8A4FF49F764A}"/>
              </a:ext>
            </a:extLst>
          </p:cNvPr>
          <p:cNvSpPr txBox="1"/>
          <p:nvPr/>
        </p:nvSpPr>
        <p:spPr>
          <a:xfrm>
            <a:off x="622800" y="475200"/>
            <a:ext cx="107811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FF0000"/>
                </a:solidFill>
                <a:latin typeface="Source Sans Pro SemiBold (Nadpisy)"/>
                <a:cs typeface="Segoe UI" panose="020B0502040204020203" pitchFamily="34" charset="0"/>
              </a:rPr>
              <a:t>METODY PŘIHLAŠOVÁNÍ – MÁM KB IDENTITU</a:t>
            </a:r>
          </a:p>
          <a:p>
            <a:r>
              <a:rPr lang="cs-CZ" sz="3200" dirty="0">
                <a:solidFill>
                  <a:srgbClr val="FF0000"/>
                </a:solidFill>
                <a:latin typeface="Source Sans Pro SemiBold (Nadpisy)"/>
                <a:cs typeface="Segoe UI" panose="020B0502040204020203" pitchFamily="34" charset="0"/>
              </a:rPr>
              <a:t>– LOGIN A SMS (varianta č.2)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35F917AE-2810-320F-00C3-99252C6B75A1}"/>
              </a:ext>
            </a:extLst>
          </p:cNvPr>
          <p:cNvSpPr txBox="1"/>
          <p:nvPr/>
        </p:nvSpPr>
        <p:spPr>
          <a:xfrm>
            <a:off x="6980400" y="1630800"/>
            <a:ext cx="3781245" cy="118069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dirty="0">
                <a:latin typeface="Source Sans Pro   "/>
                <a:cs typeface="Segoe UI" panose="020B0502040204020203" pitchFamily="34" charset="0"/>
              </a:rPr>
              <a:t>K</a:t>
            </a:r>
            <a:r>
              <a:rPr lang="cs-CZ" dirty="0">
                <a:latin typeface="Source Sans Pro   "/>
                <a:cs typeface="Segoe UI" panose="020B0502040204020203" pitchFamily="34" charset="0"/>
              </a:rPr>
              <a:t>B</a:t>
            </a:r>
            <a:r>
              <a:rPr lang="en-US" dirty="0">
                <a:latin typeface="Source Sans Pro   "/>
                <a:cs typeface="Segoe UI" panose="020B0502040204020203" pitchFamily="34" charset="0"/>
              </a:rPr>
              <a:t> u</a:t>
            </a:r>
            <a:r>
              <a:rPr lang="cs-CZ" dirty="0" err="1">
                <a:latin typeface="Source Sans Pro   "/>
                <a:cs typeface="Segoe UI" panose="020B0502040204020203" pitchFamily="34" charset="0"/>
              </a:rPr>
              <a:t>živatel</a:t>
            </a:r>
            <a:r>
              <a:rPr lang="cs-CZ" dirty="0">
                <a:latin typeface="Source Sans Pro   "/>
                <a:cs typeface="Segoe UI" panose="020B0502040204020203" pitchFamily="34" charset="0"/>
              </a:rPr>
              <a:t> vyplňuje </a:t>
            </a:r>
            <a:r>
              <a:rPr lang="cs-CZ" b="1" dirty="0">
                <a:latin typeface="Source Sans Pro   "/>
                <a:cs typeface="Segoe UI" panose="020B0502040204020203" pitchFamily="34" charset="0"/>
              </a:rPr>
              <a:t>uživatelské jméno </a:t>
            </a:r>
            <a:r>
              <a:rPr lang="cs-CZ" dirty="0">
                <a:latin typeface="Source Sans Pro   "/>
                <a:cs typeface="Segoe UI" panose="020B0502040204020203" pitchFamily="34" charset="0"/>
              </a:rPr>
              <a:t>(ve smlouvě o elektronickém podpisu). Zadává </a:t>
            </a:r>
            <a:r>
              <a:rPr lang="cs-CZ" b="1" dirty="0">
                <a:latin typeface="Source Sans Pro   "/>
                <a:cs typeface="Segoe UI" panose="020B0502040204020203" pitchFamily="34" charset="0"/>
              </a:rPr>
              <a:t>telefonní číslo </a:t>
            </a:r>
            <a:r>
              <a:rPr lang="cs-CZ" dirty="0">
                <a:latin typeface="Source Sans Pro   "/>
                <a:cs typeface="Segoe UI" panose="020B0502040204020203" pitchFamily="34" charset="0"/>
              </a:rPr>
              <a:t>a </a:t>
            </a:r>
            <a:r>
              <a:rPr lang="cs-CZ" b="1" dirty="0">
                <a:latin typeface="Source Sans Pro   "/>
                <a:cs typeface="Segoe UI" panose="020B0502040204020203" pitchFamily="34" charset="0"/>
              </a:rPr>
              <a:t>SMS heslo</a:t>
            </a:r>
            <a:r>
              <a:rPr lang="cs-CZ" dirty="0">
                <a:latin typeface="Source Sans Pro   "/>
                <a:cs typeface="Segoe UI" panose="020B0502040204020203" pitchFamily="34" charset="0"/>
              </a:rPr>
              <a:t>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AFB0A05-403B-90BE-8ECC-F15C99408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1772" y="4266000"/>
            <a:ext cx="4338950" cy="1945047"/>
          </a:xfrm>
          <a:prstGeom prst="rect">
            <a:avLst/>
          </a:prstGeom>
        </p:spPr>
      </p:pic>
      <p:sp>
        <p:nvSpPr>
          <p:cNvPr id="10" name="Šipka: ohnutá 9">
            <a:extLst>
              <a:ext uri="{FF2B5EF4-FFF2-40B4-BE49-F238E27FC236}">
                <a16:creationId xmlns:a16="http://schemas.microsoft.com/office/drawing/2014/main" id="{C2DA7EF5-BFDE-6B6D-CE84-AF6EC0D069A0}"/>
              </a:ext>
            </a:extLst>
          </p:cNvPr>
          <p:cNvSpPr/>
          <p:nvPr/>
        </p:nvSpPr>
        <p:spPr>
          <a:xfrm rot="10800000" flipH="1">
            <a:off x="1326649" y="4377600"/>
            <a:ext cx="732732" cy="776355"/>
          </a:xfrm>
          <a:prstGeom prst="bentArrow">
            <a:avLst>
              <a:gd name="adj1" fmla="val 25000"/>
              <a:gd name="adj2" fmla="val 16333"/>
              <a:gd name="adj3" fmla="val 25000"/>
              <a:gd name="adj4" fmla="val 4375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7C4F8CD8-C35C-A564-5611-530407D19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00" y="1573200"/>
            <a:ext cx="4751255" cy="251816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584E31AE-5BC7-AAB2-5CAE-52A12E8570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8000" y="3952800"/>
            <a:ext cx="4326766" cy="2405232"/>
          </a:xfrm>
          <a:prstGeom prst="rect">
            <a:avLst/>
          </a:prstGeom>
        </p:spPr>
      </p:pic>
      <p:sp>
        <p:nvSpPr>
          <p:cNvPr id="13" name="Šipka: doprava 12">
            <a:extLst>
              <a:ext uri="{FF2B5EF4-FFF2-40B4-BE49-F238E27FC236}">
                <a16:creationId xmlns:a16="http://schemas.microsoft.com/office/drawing/2014/main" id="{D265A91C-E97C-1CCD-37C6-479598FE8705}"/>
              </a:ext>
            </a:extLst>
          </p:cNvPr>
          <p:cNvSpPr/>
          <p:nvPr/>
        </p:nvSpPr>
        <p:spPr>
          <a:xfrm>
            <a:off x="6512400" y="5184000"/>
            <a:ext cx="931652" cy="32780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Picture 36">
            <a:extLst>
              <a:ext uri="{FF2B5EF4-FFF2-40B4-BE49-F238E27FC236}">
                <a16:creationId xmlns:a16="http://schemas.microsoft.com/office/drawing/2014/main" id="{EF16727E-96BD-A185-0BBD-486938A991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0279185" y="0"/>
            <a:ext cx="1912815" cy="192756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5963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A77B09-043B-6872-4457-35591CAB7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14A4-6233-48FE-B326-EAC358E8BEE1}" type="slidenum">
              <a:rPr lang="cs-CZ" smtClean="0"/>
              <a:t>16</a:t>
            </a:fld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FABE84E2-C55E-3F79-C5C7-2A338EF73678}"/>
              </a:ext>
            </a:extLst>
          </p:cNvPr>
          <p:cNvSpPr/>
          <p:nvPr/>
        </p:nvSpPr>
        <p:spPr>
          <a:xfrm>
            <a:off x="1802674" y="6356350"/>
            <a:ext cx="1288869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91F66AE-33B4-DFF4-CB18-8A8D9CC6BE7D}"/>
              </a:ext>
            </a:extLst>
          </p:cNvPr>
          <p:cNvSpPr txBox="1"/>
          <p:nvPr/>
        </p:nvSpPr>
        <p:spPr>
          <a:xfrm>
            <a:off x="622800" y="475200"/>
            <a:ext cx="9959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FF0000"/>
                </a:solidFill>
                <a:latin typeface="Source Sans Pro SemiBold (Nadpisy)"/>
                <a:cs typeface="Segoe UI" panose="020B0502040204020203" pitchFamily="34" charset="0"/>
              </a:rPr>
              <a:t>METODY PŘIHLAŠOVÁNÍ – NEMÁM KB IDENTITU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753444B-232D-E7F4-CD06-67E1D0784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00" y="1573200"/>
            <a:ext cx="4751255" cy="2518165"/>
          </a:xfrm>
          <a:prstGeom prst="rect">
            <a:avLst/>
          </a:prstGeom>
        </p:spPr>
      </p:pic>
      <p:sp>
        <p:nvSpPr>
          <p:cNvPr id="9" name="Šipka: ohnutá nahoru 8">
            <a:extLst>
              <a:ext uri="{FF2B5EF4-FFF2-40B4-BE49-F238E27FC236}">
                <a16:creationId xmlns:a16="http://schemas.microsoft.com/office/drawing/2014/main" id="{E0A46871-3F51-98B3-6F54-097A13F7E09A}"/>
              </a:ext>
            </a:extLst>
          </p:cNvPr>
          <p:cNvSpPr/>
          <p:nvPr/>
        </p:nvSpPr>
        <p:spPr>
          <a:xfrm flipV="1">
            <a:off x="4972806" y="2965250"/>
            <a:ext cx="566864" cy="523219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7415E60B-A3BD-3F6B-5FE4-43B0F0A0CB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4983" y="3559690"/>
            <a:ext cx="4020810" cy="2805692"/>
          </a:xfrm>
          <a:prstGeom prst="rect">
            <a:avLst/>
          </a:prstGeom>
        </p:spPr>
      </p:pic>
      <p:sp>
        <p:nvSpPr>
          <p:cNvPr id="11" name="Šipka: ohnutá nahoru 10">
            <a:extLst>
              <a:ext uri="{FF2B5EF4-FFF2-40B4-BE49-F238E27FC236}">
                <a16:creationId xmlns:a16="http://schemas.microsoft.com/office/drawing/2014/main" id="{2EC6BF87-3236-BDD6-D5ED-15631135C50F}"/>
              </a:ext>
            </a:extLst>
          </p:cNvPr>
          <p:cNvSpPr/>
          <p:nvPr/>
        </p:nvSpPr>
        <p:spPr>
          <a:xfrm rot="16200000" flipV="1">
            <a:off x="6728612" y="2726192"/>
            <a:ext cx="1039211" cy="523219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BD9E62E3-680B-3738-031E-B7D7CB6533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4141" y="1228017"/>
            <a:ext cx="2903999" cy="358878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12CCEE57-8AF6-EE04-2CD2-337A531664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0508" y="4763676"/>
            <a:ext cx="2979902" cy="1672927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3AFE8D40-F69B-08A5-3BA5-A11EFA8E2993}"/>
              </a:ext>
            </a:extLst>
          </p:cNvPr>
          <p:cNvSpPr/>
          <p:nvPr/>
        </p:nvSpPr>
        <p:spPr>
          <a:xfrm>
            <a:off x="3478306" y="2026023"/>
            <a:ext cx="1048870" cy="1255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2672FAC3-3997-96B1-BB09-E20E69FE0A9C}"/>
              </a:ext>
            </a:extLst>
          </p:cNvPr>
          <p:cNvSpPr/>
          <p:nvPr/>
        </p:nvSpPr>
        <p:spPr>
          <a:xfrm>
            <a:off x="3729104" y="2760801"/>
            <a:ext cx="1257316" cy="523219"/>
          </a:xfrm>
          <a:prstGeom prst="rect">
            <a:avLst/>
          </a:prstGeom>
          <a:noFill/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40218A5-5C44-9659-824F-64CA6E9F5050}"/>
              </a:ext>
            </a:extLst>
          </p:cNvPr>
          <p:cNvSpPr txBox="1"/>
          <p:nvPr/>
        </p:nvSpPr>
        <p:spPr>
          <a:xfrm>
            <a:off x="4926528" y="2475999"/>
            <a:ext cx="21863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chemeClr val="accent2"/>
                </a:solidFill>
              </a:rPr>
              <a:t>Kliknu  na Bank ID přihlášení</a:t>
            </a:r>
          </a:p>
        </p:txBody>
      </p:sp>
      <p:pic>
        <p:nvPicPr>
          <p:cNvPr id="14" name="Picture 36">
            <a:extLst>
              <a:ext uri="{FF2B5EF4-FFF2-40B4-BE49-F238E27FC236}">
                <a16:creationId xmlns:a16="http://schemas.microsoft.com/office/drawing/2014/main" id="{C7076585-B20D-A07F-6B66-B6BCF20447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0279185" y="0"/>
            <a:ext cx="1912815" cy="192756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36519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A77B09-043B-6872-4457-35591CAB7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14A4-6233-48FE-B326-EAC358E8BEE1}" type="slidenum">
              <a:rPr lang="cs-CZ" smtClean="0"/>
              <a:t>17</a:t>
            </a:fld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FABE84E2-C55E-3F79-C5C7-2A338EF73678}"/>
              </a:ext>
            </a:extLst>
          </p:cNvPr>
          <p:cNvSpPr/>
          <p:nvPr/>
        </p:nvSpPr>
        <p:spPr>
          <a:xfrm>
            <a:off x="1802674" y="6356350"/>
            <a:ext cx="1288869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D314F60-5E6D-131A-1C2B-A50C68F3FD82}"/>
              </a:ext>
            </a:extLst>
          </p:cNvPr>
          <p:cNvSpPr txBox="1"/>
          <p:nvPr/>
        </p:nvSpPr>
        <p:spPr>
          <a:xfrm>
            <a:off x="622800" y="475200"/>
            <a:ext cx="8887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FF0000"/>
                </a:solidFill>
                <a:latin typeface="Source Sans Pro SemiBold (Nadpisy)"/>
                <a:cs typeface="Segoe UI" panose="020B0502040204020203" pitchFamily="34" charset="0"/>
              </a:rPr>
              <a:t>NEMÁM KB IDENTITU – JAK ZÍSKAT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62179B0-323C-E30F-FD92-649AFD954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00" y="1184255"/>
            <a:ext cx="2847975" cy="299085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C0F7A9C-6605-2552-FC22-818CDCECDF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811" y="2789622"/>
            <a:ext cx="4583060" cy="295275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16EFD3F3-9642-9F82-62CB-FA7A842A1A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8134" y="2789622"/>
            <a:ext cx="2867025" cy="2952750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4D3BEFC7-684C-C777-94F0-23584CC1C58E}"/>
              </a:ext>
            </a:extLst>
          </p:cNvPr>
          <p:cNvSpPr txBox="1"/>
          <p:nvPr/>
        </p:nvSpPr>
        <p:spPr>
          <a:xfrm>
            <a:off x="6599208" y="1380226"/>
            <a:ext cx="370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Source Sans Pro   "/>
                <a:cs typeface="Segoe UI" panose="020B0502040204020203" pitchFamily="34" charset="0"/>
              </a:rPr>
              <a:t>Přes Google Play nebo Apple </a:t>
            </a:r>
            <a:r>
              <a:rPr lang="cs-CZ" dirty="0" err="1">
                <a:latin typeface="Source Sans Pro   "/>
                <a:cs typeface="Segoe UI" panose="020B0502040204020203" pitchFamily="34" charset="0"/>
              </a:rPr>
              <a:t>Store</a:t>
            </a:r>
            <a:r>
              <a:rPr lang="cs-CZ" dirty="0">
                <a:latin typeface="Source Sans Pro   "/>
                <a:cs typeface="Segoe UI" panose="020B0502040204020203" pitchFamily="34" charset="0"/>
              </a:rPr>
              <a:t> stáhnu aplikaci </a:t>
            </a:r>
            <a:r>
              <a:rPr lang="cs-CZ" b="1" dirty="0">
                <a:latin typeface="Source Sans Pro   "/>
                <a:cs typeface="Segoe UI" panose="020B0502040204020203" pitchFamily="34" charset="0"/>
              </a:rPr>
              <a:t>KB+</a:t>
            </a:r>
          </a:p>
        </p:txBody>
      </p:sp>
      <p:sp>
        <p:nvSpPr>
          <p:cNvPr id="2" name="Šipka: doprava 1">
            <a:extLst>
              <a:ext uri="{FF2B5EF4-FFF2-40B4-BE49-F238E27FC236}">
                <a16:creationId xmlns:a16="http://schemas.microsoft.com/office/drawing/2014/main" id="{97D35053-B4AC-B86B-8BC9-22F007AEE402}"/>
              </a:ext>
            </a:extLst>
          </p:cNvPr>
          <p:cNvSpPr/>
          <p:nvPr/>
        </p:nvSpPr>
        <p:spPr>
          <a:xfrm>
            <a:off x="5585159" y="4265997"/>
            <a:ext cx="931652" cy="32780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Picture 36">
            <a:extLst>
              <a:ext uri="{FF2B5EF4-FFF2-40B4-BE49-F238E27FC236}">
                <a16:creationId xmlns:a16="http://schemas.microsoft.com/office/drawing/2014/main" id="{9B9FB753-4EEE-8F62-ADCF-F33B071F8A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0279185" y="0"/>
            <a:ext cx="1912815" cy="192756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0925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025A76-9FA8-2823-6F21-80D5E256A8F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5328" y="960120"/>
            <a:ext cx="6480756" cy="2099602"/>
          </a:xfrm>
        </p:spPr>
        <p:txBody>
          <a:bodyPr>
            <a:normAutofit/>
          </a:bodyPr>
          <a:lstStyle/>
          <a:p>
            <a:r>
              <a:rPr lang="cs-CZ" sz="4800" dirty="0">
                <a:latin typeface="Source Sans Pro SemiBold (Nadpisy)"/>
              </a:rPr>
              <a:t>Hypoteční úvěry</a:t>
            </a:r>
            <a:endParaRPr lang="en-CZ" sz="4800" dirty="0">
              <a:latin typeface="Source Sans Pro SemiBold (Nadpisy)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E7990E-8CF5-967D-2A57-6AE9B82DBA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cs-CZ" sz="3400" dirty="0"/>
              <a:t>Metodické a procesní nastavení</a:t>
            </a:r>
          </a:p>
          <a:p>
            <a:endParaRPr lang="en-CZ" dirty="0"/>
          </a:p>
        </p:txBody>
      </p:sp>
      <p:pic>
        <p:nvPicPr>
          <p:cNvPr id="5" name="Picture 36">
            <a:extLst>
              <a:ext uri="{FF2B5EF4-FFF2-40B4-BE49-F238E27FC236}">
                <a16:creationId xmlns:a16="http://schemas.microsoft.com/office/drawing/2014/main" id="{4B999E8F-51C4-8953-08D6-9BF00812D9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39668" y="0"/>
            <a:ext cx="2523600" cy="252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2577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A77B09-043B-6872-4457-35591CAB7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14A4-6233-48FE-B326-EAC358E8BEE1}" type="slidenum">
              <a:rPr lang="cs-CZ" smtClean="0"/>
              <a:t>19</a:t>
            </a:fld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68732E88-6344-51EB-3BB5-8DACDB531913}"/>
              </a:ext>
            </a:extLst>
          </p:cNvPr>
          <p:cNvSpPr/>
          <p:nvPr/>
        </p:nvSpPr>
        <p:spPr>
          <a:xfrm>
            <a:off x="1864659" y="6382871"/>
            <a:ext cx="1228165" cy="3323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4" name="Nadpis 5">
            <a:extLst>
              <a:ext uri="{FF2B5EF4-FFF2-40B4-BE49-F238E27FC236}">
                <a16:creationId xmlns:a16="http://schemas.microsoft.com/office/drawing/2014/main" id="{C859B71B-E9E0-DDFC-24E0-9478712F090F}"/>
              </a:ext>
            </a:extLst>
          </p:cNvPr>
          <p:cNvSpPr txBox="1">
            <a:spLocks/>
          </p:cNvSpPr>
          <p:nvPr/>
        </p:nvSpPr>
        <p:spPr>
          <a:xfrm>
            <a:off x="623887" y="476252"/>
            <a:ext cx="8675561" cy="4431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>
                <a:solidFill>
                  <a:srgbClr val="FF0000"/>
                </a:solidFill>
                <a:latin typeface="Source Sans Pro SemiBold (Nadpisy)"/>
                <a:ea typeface="Source Sans Pro SemiBold" panose="020B0603030403020204" pitchFamily="34" charset="0"/>
              </a:rPr>
              <a:t>HYPOTEČNÍ ÚVĚRY – V ČEM JSME DOBŘÍ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BCCF657-1C26-01D1-C1BF-07E91C16F2E4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511296" y="1155600"/>
            <a:ext cx="7955280" cy="478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rgbClr val="B2B2B2"/>
              </a:buClr>
              <a:buFont typeface="Wingdings" panose="05000000000000000000" pitchFamily="2" charset="2"/>
              <a:buChar char="§"/>
              <a:defRPr sz="16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60363" indent="-177800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300">
                <a:solidFill>
                  <a:srgbClr val="000000"/>
                </a:solidFill>
                <a:latin typeface="+mn-lt"/>
                <a:cs typeface="+mn-cs"/>
              </a:defRPr>
            </a:lvl2pPr>
            <a:lvl3pPr marL="542925" indent="-180975" algn="l" rtl="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▫"/>
              <a:defRPr sz="1100">
                <a:solidFill>
                  <a:srgbClr val="000000"/>
                </a:solidFill>
                <a:latin typeface="+mn-lt"/>
                <a:cs typeface="+mn-cs"/>
              </a:defRPr>
            </a:lvl3pPr>
            <a:lvl4pPr marL="723900" indent="-179388" algn="l" rtl="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900">
                <a:solidFill>
                  <a:srgbClr val="000000"/>
                </a:solidFill>
                <a:latin typeface="+mn-lt"/>
                <a:cs typeface="+mn-cs"/>
              </a:defRPr>
            </a:lvl4pPr>
            <a:lvl5pPr marL="885825" indent="-160338" algn="l" rtl="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."/>
              <a:defRPr sz="900">
                <a:solidFill>
                  <a:srgbClr val="000000"/>
                </a:solidFill>
                <a:latin typeface="+mn-lt"/>
                <a:cs typeface="+mn-cs"/>
              </a:defRPr>
            </a:lvl5pPr>
            <a:lvl6pPr marL="1343025" indent="-160338" algn="l" rtl="0" fontAlgn="base">
              <a:spcBef>
                <a:spcPct val="50000"/>
              </a:spcBef>
              <a:spcAft>
                <a:spcPct val="0"/>
              </a:spcAft>
              <a:buFont typeface="Arial" charset="0"/>
              <a:buChar char="."/>
              <a:defRPr sz="900">
                <a:solidFill>
                  <a:srgbClr val="000000"/>
                </a:solidFill>
                <a:latin typeface="+mn-lt"/>
                <a:cs typeface="+mn-cs"/>
              </a:defRPr>
            </a:lvl6pPr>
            <a:lvl7pPr marL="1800225" indent="-160338" algn="l" rtl="0" fontAlgn="base">
              <a:spcBef>
                <a:spcPct val="50000"/>
              </a:spcBef>
              <a:spcAft>
                <a:spcPct val="0"/>
              </a:spcAft>
              <a:buFont typeface="Arial" charset="0"/>
              <a:buChar char="."/>
              <a:defRPr sz="900">
                <a:solidFill>
                  <a:srgbClr val="000000"/>
                </a:solidFill>
                <a:latin typeface="+mn-lt"/>
                <a:cs typeface="+mn-cs"/>
              </a:defRPr>
            </a:lvl7pPr>
            <a:lvl8pPr marL="2257425" indent="-160338" algn="l" rtl="0" fontAlgn="base">
              <a:spcBef>
                <a:spcPct val="50000"/>
              </a:spcBef>
              <a:spcAft>
                <a:spcPct val="0"/>
              </a:spcAft>
              <a:buFont typeface="Arial" charset="0"/>
              <a:buChar char="."/>
              <a:defRPr sz="900">
                <a:solidFill>
                  <a:srgbClr val="000000"/>
                </a:solidFill>
                <a:latin typeface="+mn-lt"/>
                <a:cs typeface="+mn-cs"/>
              </a:defRPr>
            </a:lvl8pPr>
            <a:lvl9pPr marL="2714625" indent="-160338" algn="l" rtl="0" fontAlgn="base">
              <a:spcBef>
                <a:spcPct val="50000"/>
              </a:spcBef>
              <a:spcAft>
                <a:spcPct val="0"/>
              </a:spcAft>
              <a:buFont typeface="Arial" charset="0"/>
              <a:buChar char="."/>
              <a:defRPr sz="9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Clr>
                <a:srgbClr val="C00000"/>
              </a:buClr>
              <a:buSzPct val="140000"/>
              <a:buNone/>
            </a:pPr>
            <a:endParaRPr lang="cs-CZ" sz="800" dirty="0">
              <a:solidFill>
                <a:schemeClr val="tx1">
                  <a:lumMod val="65000"/>
                  <a:lumOff val="35000"/>
                </a:schemeClr>
              </a:solidFill>
              <a:ea typeface="Calibri" panose="020F0502020204030204"/>
              <a:cs typeface="Calibri" panose="020F0502020204030204"/>
            </a:endParaRPr>
          </a:p>
          <a:p>
            <a:pPr marL="266700" indent="-266700">
              <a:spcBef>
                <a:spcPts val="0"/>
              </a:spcBef>
              <a:spcAft>
                <a:spcPts val="600"/>
              </a:spcAft>
              <a:buClr>
                <a:srgbClr val="E9041E"/>
              </a:buClr>
              <a:buSzPct val="100000"/>
            </a:pPr>
            <a:endParaRPr lang="cs-CZ" sz="2000" b="0" dirty="0">
              <a:solidFill>
                <a:schemeClr val="tx1">
                  <a:lumMod val="95000"/>
                  <a:lumOff val="5000"/>
                </a:schemeClr>
              </a:solidFill>
              <a:latin typeface="Source Sans Pro  "/>
              <a:ea typeface="Source Sans Pro"/>
              <a:cs typeface="Calibri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E9041E"/>
              </a:buClr>
              <a:buSzPct val="100000"/>
              <a:buNone/>
            </a:pPr>
            <a:endParaRPr lang="cs-CZ" sz="2000" b="0" dirty="0">
              <a:solidFill>
                <a:schemeClr val="tx1">
                  <a:lumMod val="95000"/>
                  <a:lumOff val="5000"/>
                </a:schemeClr>
              </a:solidFill>
              <a:latin typeface="Source Sans Pro  "/>
              <a:ea typeface="Source Sans Pro"/>
              <a:cs typeface="Calibri"/>
            </a:endParaRPr>
          </a:p>
          <a:p>
            <a:pPr marL="266700" indent="-266700">
              <a:spcBef>
                <a:spcPts val="0"/>
              </a:spcBef>
              <a:spcAft>
                <a:spcPts val="600"/>
              </a:spcAft>
              <a:buClr>
                <a:srgbClr val="E9041E"/>
              </a:buClr>
              <a:buSzPct val="100000"/>
            </a:pPr>
            <a:r>
              <a:rPr lang="cs-CZ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  "/>
                <a:ea typeface="Source Sans Pro"/>
                <a:cs typeface="Calibri"/>
              </a:rPr>
              <a:t>Sazbu vám schválíme bez podepsané Žádosti o úvěr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  <a:buClr>
                <a:srgbClr val="E9041E"/>
              </a:buClr>
              <a:buSzPct val="100000"/>
            </a:pPr>
            <a:r>
              <a:rPr lang="cs-CZ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  "/>
                <a:ea typeface="Source Sans Pro"/>
                <a:cs typeface="Calibri"/>
              </a:rPr>
              <a:t>Developerské projekty – od 4,79 % (fix 2-3 roky) i 90 % LTV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  <a:buClr>
                <a:srgbClr val="E9041E"/>
              </a:buClr>
              <a:buSzPct val="100000"/>
            </a:pPr>
            <a:r>
              <a:rPr lang="cs-CZ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/>
                <a:ea typeface="Source Sans Pro"/>
                <a:cs typeface="Calibri"/>
              </a:rPr>
              <a:t>Domy, byty, rekreační objekty, pozemky za stejných úrokových podmínek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  <a:buClr>
                <a:srgbClr val="E9041E"/>
              </a:buClr>
              <a:buSzPct val="100000"/>
            </a:pPr>
            <a:r>
              <a:rPr lang="cs-CZ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/>
                <a:ea typeface="Source Sans Pro"/>
                <a:cs typeface="Calibri"/>
              </a:rPr>
              <a:t>Hypotéka za udržitelné bydlení, sleva za PENB A či B 0,2 %, bez poplatku</a:t>
            </a:r>
            <a:br>
              <a:rPr lang="cs-CZ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/>
                <a:ea typeface="Source Sans Pro"/>
                <a:cs typeface="Calibri"/>
              </a:rPr>
            </a:br>
            <a:r>
              <a:rPr lang="cs-CZ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/>
                <a:ea typeface="Source Sans Pro"/>
                <a:cs typeface="Calibri"/>
              </a:rPr>
              <a:t>za odhad a zpracování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  <a:buClr>
                <a:srgbClr val="E9041E"/>
              </a:buClr>
              <a:buSzPct val="100000"/>
            </a:pPr>
            <a:r>
              <a:rPr lang="cs-CZ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  "/>
                <a:ea typeface="Source Sans Pro"/>
                <a:cs typeface="Calibri"/>
              </a:rPr>
              <a:t>Pojištění od Komerční pojišťovny sjednáváte Vy</a:t>
            </a:r>
            <a:endParaRPr lang="cs-CZ" sz="2000" b="0" dirty="0">
              <a:solidFill>
                <a:schemeClr val="tx1">
                  <a:lumMod val="95000"/>
                  <a:lumOff val="5000"/>
                </a:schemeClr>
              </a:solidFill>
              <a:latin typeface="Source Sans Pro"/>
              <a:ea typeface="Source Sans Pro"/>
              <a:cs typeface="Calibri"/>
            </a:endParaRPr>
          </a:p>
          <a:p>
            <a:pPr marL="266700" indent="-266700">
              <a:spcBef>
                <a:spcPts val="0"/>
              </a:spcBef>
              <a:spcAft>
                <a:spcPts val="600"/>
              </a:spcAft>
              <a:buClr>
                <a:srgbClr val="E9041E"/>
              </a:buClr>
              <a:buSzPct val="100000"/>
            </a:pPr>
            <a:r>
              <a:rPr lang="cs-CZ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/>
                <a:ea typeface="Source Sans Pro"/>
                <a:cs typeface="Calibri"/>
              </a:rPr>
              <a:t>Možnost splatnosti až do 75 let věku, vždy je nutné uvést komentář k udržitelnosti příjmu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E9041E"/>
              </a:buClr>
              <a:buSzPct val="100000"/>
              <a:buNone/>
            </a:pPr>
            <a:endParaRPr lang="cs-CZ" sz="2000" b="0" dirty="0">
              <a:solidFill>
                <a:schemeClr val="tx1">
                  <a:lumMod val="95000"/>
                  <a:lumOff val="5000"/>
                </a:schemeClr>
              </a:solidFill>
              <a:latin typeface="Source Sans Pro"/>
              <a:ea typeface="Source Sans Pro"/>
              <a:cs typeface="Calibri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E9041E"/>
              </a:buClr>
              <a:buSzPct val="100000"/>
              <a:buNone/>
            </a:pPr>
            <a:endParaRPr lang="cs-CZ" sz="2000" b="0" dirty="0">
              <a:solidFill>
                <a:schemeClr val="tx1">
                  <a:lumMod val="95000"/>
                  <a:lumOff val="5000"/>
                </a:schemeClr>
              </a:solidFill>
              <a:latin typeface="Source Sans Pro  "/>
              <a:ea typeface="Source Sans Pro"/>
              <a:cs typeface="Calibri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E9041E"/>
              </a:buClr>
              <a:buSzPct val="100000"/>
              <a:buNone/>
            </a:pPr>
            <a:endParaRPr lang="cs-CZ" sz="2000" b="0" dirty="0">
              <a:solidFill>
                <a:schemeClr val="tx1">
                  <a:lumMod val="95000"/>
                  <a:lumOff val="5000"/>
                </a:schemeClr>
              </a:solidFill>
              <a:latin typeface="Source Sans Pro"/>
              <a:ea typeface="Source Sans Pro"/>
            </a:endParaRPr>
          </a:p>
          <a:p>
            <a:pPr marL="266700" indent="-266700">
              <a:spcBef>
                <a:spcPts val="600"/>
              </a:spcBef>
              <a:buClr>
                <a:srgbClr val="C00000"/>
              </a:buClr>
              <a:buSzPct val="140000"/>
            </a:pPr>
            <a:endParaRPr lang="cs-CZ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66700" indent="-266700">
              <a:spcBef>
                <a:spcPts val="600"/>
              </a:spcBef>
              <a:buClr>
                <a:srgbClr val="C00000"/>
              </a:buClr>
              <a:buSzPct val="140000"/>
            </a:pPr>
            <a:endParaRPr lang="cs-CZ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66700" indent="-266700">
              <a:spcBef>
                <a:spcPts val="600"/>
              </a:spcBef>
              <a:buClr>
                <a:srgbClr val="C00000"/>
              </a:buClr>
              <a:buSzPct val="140000"/>
            </a:pPr>
            <a:endParaRPr lang="cs-CZ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66700" indent="-266700">
              <a:spcBef>
                <a:spcPts val="600"/>
              </a:spcBef>
              <a:buClr>
                <a:srgbClr val="C00000"/>
              </a:buClr>
              <a:buSzPct val="140000"/>
            </a:pPr>
            <a:endParaRPr lang="cs-CZ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66700" indent="-266700">
              <a:spcBef>
                <a:spcPts val="600"/>
              </a:spcBef>
              <a:buClr>
                <a:srgbClr val="C00000"/>
              </a:buClr>
              <a:buSzPct val="140000"/>
            </a:pPr>
            <a:endParaRPr lang="cs-CZ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66700" indent="-266700">
              <a:spcBef>
                <a:spcPts val="600"/>
              </a:spcBef>
              <a:buClr>
                <a:srgbClr val="C00000"/>
              </a:buClr>
              <a:buSzPct val="140000"/>
            </a:pPr>
            <a:endParaRPr lang="cs-CZ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66700" indent="-266700">
              <a:spcBef>
                <a:spcPts val="600"/>
              </a:spcBef>
              <a:buClr>
                <a:srgbClr val="C00000"/>
              </a:buClr>
              <a:buSzPct val="140000"/>
            </a:pPr>
            <a:endParaRPr lang="cs-CZ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66700" indent="-266700">
              <a:spcBef>
                <a:spcPts val="600"/>
              </a:spcBef>
              <a:buClr>
                <a:srgbClr val="C00000"/>
              </a:buClr>
              <a:buSzPct val="140000"/>
            </a:pPr>
            <a:endParaRPr lang="cs-CZ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spcBef>
                <a:spcPts val="0"/>
              </a:spcBef>
              <a:buClr>
                <a:srgbClr val="C00000"/>
              </a:buClr>
              <a:buSzPct val="140000"/>
              <a:buNone/>
            </a:pPr>
            <a:br>
              <a:rPr lang="cs-CZ" dirty="0"/>
            </a:br>
            <a:endParaRPr lang="cs-CZ" sz="2000" b="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" name="Picture 11">
            <a:extLst>
              <a:ext uri="{FF2B5EF4-FFF2-40B4-BE49-F238E27FC236}">
                <a16:creationId xmlns:a16="http://schemas.microsoft.com/office/drawing/2014/main" id="{6F82CB50-F299-E9F3-585B-50789717A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59" y="1060704"/>
            <a:ext cx="2607740" cy="5295646"/>
          </a:xfrm>
          <a:prstGeom prst="rect">
            <a:avLst/>
          </a:prstGeom>
        </p:spPr>
      </p:pic>
      <p:pic>
        <p:nvPicPr>
          <p:cNvPr id="7" name="Obrázek 6" descr="Obsah obrázku kruh, design&#10;&#10;Obsah vygenerovaný umělou inteligencí může být nesprávný.">
            <a:extLst>
              <a:ext uri="{FF2B5EF4-FFF2-40B4-BE49-F238E27FC236}">
                <a16:creationId xmlns:a16="http://schemas.microsoft.com/office/drawing/2014/main" id="{2DB0E3F4-F8B3-8EA6-26F3-ECEA5B58EF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945" y="0"/>
            <a:ext cx="2474976" cy="247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241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B302565-B40E-3509-B35E-3EF1842364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85068" y="3709412"/>
            <a:ext cx="9757753" cy="1576834"/>
          </a:xfrm>
        </p:spPr>
        <p:txBody>
          <a:bodyPr/>
          <a:lstStyle/>
          <a:p>
            <a:r>
              <a:rPr lang="cs-CZ" sz="6000" b="1" dirty="0">
                <a:latin typeface="Source Sans Pro SemiBold (Nadpisy)"/>
              </a:rPr>
              <a:t>AML </a:t>
            </a:r>
            <a:r>
              <a:rPr lang="en-US" sz="6000" b="1" dirty="0">
                <a:latin typeface="Source Sans Pro SemiBold (Nadpisy)"/>
              </a:rPr>
              <a:t>&amp;</a:t>
            </a:r>
            <a:r>
              <a:rPr lang="cs-CZ" sz="6000" b="1" dirty="0">
                <a:latin typeface="Source Sans Pro SemiBold (Nadpisy)"/>
              </a:rPr>
              <a:t> CFT</a:t>
            </a:r>
            <a:endParaRPr lang="en-C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612DBD-2251-B5F5-7061-79BE89CC3B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NEŽ PŮJDEME DO NOBY</a:t>
            </a:r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21125987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kruh, design&#10;&#10;Obsah vygenerovaný umělou inteligencí může být nesprávný.">
            <a:extLst>
              <a:ext uri="{FF2B5EF4-FFF2-40B4-BE49-F238E27FC236}">
                <a16:creationId xmlns:a16="http://schemas.microsoft.com/office/drawing/2014/main" id="{601EDC76-984E-5810-03A3-FB62964A62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672" y="0"/>
            <a:ext cx="2474976" cy="247497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A77B09-043B-6872-4457-35591CAB7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14A4-6233-48FE-B326-EAC358E8BEE1}" type="slidenum">
              <a:rPr lang="cs-CZ" smtClean="0"/>
              <a:t>20</a:t>
            </a:fld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68732E88-6344-51EB-3BB5-8DACDB531913}"/>
              </a:ext>
            </a:extLst>
          </p:cNvPr>
          <p:cNvSpPr/>
          <p:nvPr/>
        </p:nvSpPr>
        <p:spPr>
          <a:xfrm>
            <a:off x="1864659" y="6382871"/>
            <a:ext cx="1228165" cy="3323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4" name="Nadpis 5">
            <a:extLst>
              <a:ext uri="{FF2B5EF4-FFF2-40B4-BE49-F238E27FC236}">
                <a16:creationId xmlns:a16="http://schemas.microsoft.com/office/drawing/2014/main" id="{C859B71B-E9E0-DDFC-24E0-9478712F090F}"/>
              </a:ext>
            </a:extLst>
          </p:cNvPr>
          <p:cNvSpPr txBox="1">
            <a:spLocks/>
          </p:cNvSpPr>
          <p:nvPr/>
        </p:nvSpPr>
        <p:spPr>
          <a:xfrm>
            <a:off x="623887" y="476252"/>
            <a:ext cx="8675561" cy="88639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>
                <a:solidFill>
                  <a:srgbClr val="FF0000"/>
                </a:solidFill>
                <a:latin typeface="Source Sans Pro SemiBold (Nadpisy)"/>
                <a:ea typeface="Source Sans Pro SemiBold" panose="020B0603030403020204" pitchFamily="34" charset="0"/>
              </a:rPr>
              <a:t>HYPOTEČNÍ ÚVĚRY – V ČEM JSME DOBŘÍ</a:t>
            </a:r>
          </a:p>
          <a:p>
            <a:endParaRPr lang="cs-CZ" sz="3200" dirty="0">
              <a:solidFill>
                <a:srgbClr val="FF0000"/>
              </a:solidFill>
              <a:latin typeface="Source Sans Pro SemiBold (Nadpisy)"/>
              <a:ea typeface="Source Sans Pro SemiBold" panose="020B0603030403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BCCF657-1C26-01D1-C1BF-07E91C16F2E4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510000" y="1472665"/>
            <a:ext cx="7944063" cy="4726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rgbClr val="B2B2B2"/>
              </a:buClr>
              <a:buFont typeface="Wingdings" panose="05000000000000000000" pitchFamily="2" charset="2"/>
              <a:buChar char="§"/>
              <a:defRPr sz="16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60363" indent="-177800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300">
                <a:solidFill>
                  <a:srgbClr val="000000"/>
                </a:solidFill>
                <a:latin typeface="+mn-lt"/>
                <a:cs typeface="+mn-cs"/>
              </a:defRPr>
            </a:lvl2pPr>
            <a:lvl3pPr marL="542925" indent="-180975" algn="l" rtl="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▫"/>
              <a:defRPr sz="1100">
                <a:solidFill>
                  <a:srgbClr val="000000"/>
                </a:solidFill>
                <a:latin typeface="+mn-lt"/>
                <a:cs typeface="+mn-cs"/>
              </a:defRPr>
            </a:lvl3pPr>
            <a:lvl4pPr marL="723900" indent="-179388" algn="l" rtl="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900">
                <a:solidFill>
                  <a:srgbClr val="000000"/>
                </a:solidFill>
                <a:latin typeface="+mn-lt"/>
                <a:cs typeface="+mn-cs"/>
              </a:defRPr>
            </a:lvl4pPr>
            <a:lvl5pPr marL="885825" indent="-160338" algn="l" rtl="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."/>
              <a:defRPr sz="900">
                <a:solidFill>
                  <a:srgbClr val="000000"/>
                </a:solidFill>
                <a:latin typeface="+mn-lt"/>
                <a:cs typeface="+mn-cs"/>
              </a:defRPr>
            </a:lvl5pPr>
            <a:lvl6pPr marL="1343025" indent="-160338" algn="l" rtl="0" fontAlgn="base">
              <a:spcBef>
                <a:spcPct val="50000"/>
              </a:spcBef>
              <a:spcAft>
                <a:spcPct val="0"/>
              </a:spcAft>
              <a:buFont typeface="Arial" charset="0"/>
              <a:buChar char="."/>
              <a:defRPr sz="900">
                <a:solidFill>
                  <a:srgbClr val="000000"/>
                </a:solidFill>
                <a:latin typeface="+mn-lt"/>
                <a:cs typeface="+mn-cs"/>
              </a:defRPr>
            </a:lvl6pPr>
            <a:lvl7pPr marL="1800225" indent="-160338" algn="l" rtl="0" fontAlgn="base">
              <a:spcBef>
                <a:spcPct val="50000"/>
              </a:spcBef>
              <a:spcAft>
                <a:spcPct val="0"/>
              </a:spcAft>
              <a:buFont typeface="Arial" charset="0"/>
              <a:buChar char="."/>
              <a:defRPr sz="900">
                <a:solidFill>
                  <a:srgbClr val="000000"/>
                </a:solidFill>
                <a:latin typeface="+mn-lt"/>
                <a:cs typeface="+mn-cs"/>
              </a:defRPr>
            </a:lvl7pPr>
            <a:lvl8pPr marL="2257425" indent="-160338" algn="l" rtl="0" fontAlgn="base">
              <a:spcBef>
                <a:spcPct val="50000"/>
              </a:spcBef>
              <a:spcAft>
                <a:spcPct val="0"/>
              </a:spcAft>
              <a:buFont typeface="Arial" charset="0"/>
              <a:buChar char="."/>
              <a:defRPr sz="900">
                <a:solidFill>
                  <a:srgbClr val="000000"/>
                </a:solidFill>
                <a:latin typeface="+mn-lt"/>
                <a:cs typeface="+mn-cs"/>
              </a:defRPr>
            </a:lvl8pPr>
            <a:lvl9pPr marL="2714625" indent="-160338" algn="l" rtl="0" fontAlgn="base">
              <a:spcBef>
                <a:spcPct val="50000"/>
              </a:spcBef>
              <a:spcAft>
                <a:spcPct val="0"/>
              </a:spcAft>
              <a:buFont typeface="Arial" charset="0"/>
              <a:buChar char="."/>
              <a:defRPr sz="9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Clr>
                <a:srgbClr val="C00000"/>
              </a:buClr>
              <a:buSzPct val="140000"/>
              <a:buNone/>
            </a:pPr>
            <a:endParaRPr lang="cs-CZ" sz="800" dirty="0">
              <a:solidFill>
                <a:schemeClr val="tx1">
                  <a:lumMod val="65000"/>
                  <a:lumOff val="35000"/>
                </a:schemeClr>
              </a:solidFill>
              <a:ea typeface="Calibri" panose="020F0502020204030204"/>
              <a:cs typeface="Calibri" panose="020F0502020204030204"/>
            </a:endParaRPr>
          </a:p>
          <a:p>
            <a:pPr marL="266700" indent="-266700">
              <a:spcBef>
                <a:spcPts val="0"/>
              </a:spcBef>
              <a:spcAft>
                <a:spcPts val="600"/>
              </a:spcAft>
              <a:buClr>
                <a:srgbClr val="E9041E"/>
              </a:buClr>
              <a:buSzPct val="100000"/>
            </a:pPr>
            <a:endParaRPr lang="cs-CZ" sz="2000" b="0" dirty="0">
              <a:solidFill>
                <a:schemeClr val="tx1">
                  <a:lumMod val="95000"/>
                  <a:lumOff val="5000"/>
                </a:schemeClr>
              </a:solidFill>
              <a:latin typeface="Source Sans Pro"/>
              <a:ea typeface="Source Sans Pro"/>
              <a:cs typeface="Calibri"/>
            </a:endParaRPr>
          </a:p>
          <a:p>
            <a:pPr marL="266700" indent="-266700">
              <a:spcBef>
                <a:spcPts val="0"/>
              </a:spcBef>
              <a:spcAft>
                <a:spcPts val="600"/>
              </a:spcAft>
              <a:buClr>
                <a:srgbClr val="E9041E"/>
              </a:buClr>
              <a:buSzPct val="100000"/>
            </a:pPr>
            <a:r>
              <a:rPr lang="cs-CZ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/>
                <a:ea typeface="Source Sans Pro"/>
                <a:cs typeface="Calibri"/>
              </a:rPr>
              <a:t>Jednoduchá hypotéka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  <a:buClr>
                <a:srgbClr val="E9041E"/>
              </a:buClr>
              <a:buSzPct val="100000"/>
            </a:pPr>
            <a:r>
              <a:rPr lang="cs-CZ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/>
                <a:ea typeface="Source Sans Pro"/>
                <a:cs typeface="Calibri"/>
              </a:rPr>
              <a:t>Hypotéka bez nemovitosti – až 3 roky na hledání nemovitosti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  <a:buClr>
                <a:srgbClr val="E9041E"/>
              </a:buClr>
              <a:buSzPct val="100000"/>
            </a:pPr>
            <a:r>
              <a:rPr lang="cs-CZ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/>
                <a:ea typeface="Source Sans Pro"/>
                <a:cs typeface="Calibri"/>
              </a:rPr>
              <a:t>Hypotéka 2 v 1 - neúčelová část  - 30% z účelově části - až 2 mil. Kč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  <a:buClr>
                <a:srgbClr val="E9041E"/>
              </a:buClr>
              <a:buSzPct val="100000"/>
            </a:pPr>
            <a:r>
              <a:rPr lang="cs-CZ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/>
                <a:ea typeface="Source Sans Pro"/>
                <a:cs typeface="Calibri"/>
              </a:rPr>
              <a:t>Americká hypotéka s limitem 20 mil. Kč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  <a:buClr>
                <a:srgbClr val="E9041E"/>
              </a:buClr>
              <a:buSzPct val="100000"/>
            </a:pPr>
            <a:r>
              <a:rPr lang="cs-CZ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/>
                <a:ea typeface="Source Sans Pro"/>
                <a:cs typeface="Calibri"/>
              </a:rPr>
              <a:t>Výstavba – možnost čerpat až do 100 % ceny stávající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  <a:buClr>
                <a:srgbClr val="E9041E"/>
              </a:buClr>
              <a:buSzPct val="100000"/>
            </a:pPr>
            <a:r>
              <a:rPr lang="cs-CZ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/>
                <a:ea typeface="Source Sans Pro"/>
                <a:cs typeface="Calibri"/>
              </a:rPr>
              <a:t>Výstavba – s vybranými společnostmi čerpání až 80 nebo 90 % LTV – pouze závěrečná Zpráva o stavu výstavby</a:t>
            </a:r>
            <a:endParaRPr lang="cs-CZ" sz="2000" b="0" dirty="0">
              <a:solidFill>
                <a:schemeClr val="tx1">
                  <a:lumMod val="95000"/>
                  <a:lumOff val="5000"/>
                </a:schemeClr>
              </a:solidFill>
              <a:latin typeface="Source Sans Pro"/>
              <a:ea typeface="Source Sans Pro"/>
            </a:endParaRPr>
          </a:p>
          <a:p>
            <a:pPr marL="266700" indent="-266700">
              <a:spcBef>
                <a:spcPts val="0"/>
              </a:spcBef>
              <a:spcAft>
                <a:spcPts val="600"/>
              </a:spcAft>
              <a:buClr>
                <a:srgbClr val="E9041E"/>
              </a:buClr>
              <a:buSzPct val="100000"/>
            </a:pPr>
            <a:r>
              <a:rPr lang="cs-CZ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/>
                <a:ea typeface="Source Sans Pro"/>
                <a:cs typeface="Calibri"/>
              </a:rPr>
              <a:t>Výstavba - použití vlastních zdrojů kdykoliv během výstavby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  <a:buClr>
                <a:srgbClr val="E9041E"/>
              </a:buClr>
              <a:buSzPct val="100000"/>
            </a:pPr>
            <a:r>
              <a:rPr lang="cs-CZ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/>
                <a:ea typeface="Source Sans Pro"/>
                <a:cs typeface="Calibri"/>
              </a:rPr>
              <a:t>Stavební parcely bez nutnosti následné výstavby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E9041E"/>
              </a:buClr>
              <a:buSzPct val="100000"/>
              <a:buNone/>
            </a:pPr>
            <a:endParaRPr lang="cs-CZ" sz="2000" b="0" dirty="0">
              <a:solidFill>
                <a:schemeClr val="tx1">
                  <a:lumMod val="95000"/>
                  <a:lumOff val="5000"/>
                </a:schemeClr>
              </a:solidFill>
              <a:latin typeface="Source Sans Pro"/>
              <a:ea typeface="Source Sans Pro"/>
              <a:cs typeface="Calibri"/>
            </a:endParaRPr>
          </a:p>
          <a:p>
            <a:pPr marL="266700" indent="-266700">
              <a:spcBef>
                <a:spcPts val="0"/>
              </a:spcBef>
              <a:spcAft>
                <a:spcPts val="600"/>
              </a:spcAft>
              <a:buClr>
                <a:srgbClr val="E9041E"/>
              </a:buClr>
              <a:buSzPct val="100000"/>
            </a:pPr>
            <a:endParaRPr lang="cs-CZ" sz="2000" b="0" dirty="0">
              <a:solidFill>
                <a:schemeClr val="tx1">
                  <a:lumMod val="95000"/>
                  <a:lumOff val="5000"/>
                </a:schemeClr>
              </a:solidFill>
              <a:latin typeface="Source Sans Pro"/>
              <a:ea typeface="Source Sans Pro"/>
            </a:endParaRPr>
          </a:p>
          <a:p>
            <a:pPr marL="0" indent="0">
              <a:spcBef>
                <a:spcPts val="600"/>
              </a:spcBef>
              <a:buClr>
                <a:srgbClr val="C00000"/>
              </a:buClr>
              <a:buSzPct val="140000"/>
              <a:buNone/>
            </a:pPr>
            <a:endParaRPr lang="cs-CZ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66700" indent="-266700">
              <a:spcBef>
                <a:spcPts val="600"/>
              </a:spcBef>
              <a:buClr>
                <a:srgbClr val="C00000"/>
              </a:buClr>
              <a:buSzPct val="140000"/>
            </a:pPr>
            <a:endParaRPr lang="cs-CZ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66700" indent="-266700">
              <a:spcBef>
                <a:spcPts val="600"/>
              </a:spcBef>
              <a:buClr>
                <a:srgbClr val="C00000"/>
              </a:buClr>
              <a:buSzPct val="140000"/>
            </a:pPr>
            <a:endParaRPr lang="cs-CZ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66700" indent="-266700">
              <a:spcBef>
                <a:spcPts val="600"/>
              </a:spcBef>
              <a:buClr>
                <a:srgbClr val="C00000"/>
              </a:buClr>
              <a:buSzPct val="140000"/>
            </a:pPr>
            <a:endParaRPr lang="cs-CZ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66700" indent="-266700">
              <a:spcBef>
                <a:spcPts val="600"/>
              </a:spcBef>
              <a:buClr>
                <a:srgbClr val="C00000"/>
              </a:buClr>
              <a:buSzPct val="140000"/>
            </a:pPr>
            <a:endParaRPr lang="cs-CZ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66700" indent="-266700">
              <a:spcBef>
                <a:spcPts val="600"/>
              </a:spcBef>
              <a:buClr>
                <a:srgbClr val="C00000"/>
              </a:buClr>
              <a:buSzPct val="140000"/>
            </a:pPr>
            <a:endParaRPr lang="cs-CZ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66700" indent="-266700">
              <a:spcBef>
                <a:spcPts val="600"/>
              </a:spcBef>
              <a:buClr>
                <a:srgbClr val="C00000"/>
              </a:buClr>
              <a:buSzPct val="140000"/>
            </a:pPr>
            <a:endParaRPr lang="cs-CZ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66700" indent="-266700">
              <a:spcBef>
                <a:spcPts val="600"/>
              </a:spcBef>
              <a:buClr>
                <a:srgbClr val="C00000"/>
              </a:buClr>
              <a:buSzPct val="140000"/>
            </a:pPr>
            <a:endParaRPr lang="cs-CZ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spcBef>
                <a:spcPts val="0"/>
              </a:spcBef>
              <a:buClr>
                <a:srgbClr val="C00000"/>
              </a:buClr>
              <a:buSzPct val="140000"/>
              <a:buNone/>
            </a:pPr>
            <a:br>
              <a:rPr lang="cs-CZ" dirty="0"/>
            </a:br>
            <a:endParaRPr lang="cs-CZ" sz="2000" b="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" name="Picture 11">
            <a:extLst>
              <a:ext uri="{FF2B5EF4-FFF2-40B4-BE49-F238E27FC236}">
                <a16:creationId xmlns:a16="http://schemas.microsoft.com/office/drawing/2014/main" id="{6F82CB50-F299-E9F3-585B-50789717A2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059" y="1062000"/>
            <a:ext cx="2607717" cy="52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6333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A77B09-043B-6872-4457-35591CAB7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3214A4-6233-48FE-B326-EAC358E8BEE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68732E88-6344-51EB-3BB5-8DACDB531913}"/>
              </a:ext>
            </a:extLst>
          </p:cNvPr>
          <p:cNvSpPr/>
          <p:nvPr/>
        </p:nvSpPr>
        <p:spPr>
          <a:xfrm>
            <a:off x="1864659" y="6382871"/>
            <a:ext cx="1228165" cy="3323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pic>
        <p:nvPicPr>
          <p:cNvPr id="2" name="Picture 36">
            <a:extLst>
              <a:ext uri="{FF2B5EF4-FFF2-40B4-BE49-F238E27FC236}">
                <a16:creationId xmlns:a16="http://schemas.microsoft.com/office/drawing/2014/main" id="{9A455DF6-713A-AB82-4B93-9C35189EED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0280742" y="0"/>
            <a:ext cx="1911258" cy="1926000"/>
          </a:xfrm>
          <a:prstGeom prst="rect">
            <a:avLst/>
          </a:prstGeom>
          <a:ln>
            <a:noFill/>
          </a:ln>
        </p:spPr>
      </p:pic>
      <p:sp>
        <p:nvSpPr>
          <p:cNvPr id="4" name="Nadpis 5">
            <a:extLst>
              <a:ext uri="{FF2B5EF4-FFF2-40B4-BE49-F238E27FC236}">
                <a16:creationId xmlns:a16="http://schemas.microsoft.com/office/drawing/2014/main" id="{C859B71B-E9E0-DDFC-24E0-9478712F090F}"/>
              </a:ext>
            </a:extLst>
          </p:cNvPr>
          <p:cNvSpPr txBox="1">
            <a:spLocks/>
          </p:cNvSpPr>
          <p:nvPr/>
        </p:nvSpPr>
        <p:spPr>
          <a:xfrm>
            <a:off x="623887" y="476252"/>
            <a:ext cx="8675561" cy="4431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>
                <a:solidFill>
                  <a:srgbClr val="FF0000"/>
                </a:solidFill>
                <a:latin typeface="Source Sans Pro SemiBold (Nadpisy)"/>
                <a:cs typeface="Segoe UI" panose="020B0502040204020203" pitchFamily="34" charset="0"/>
              </a:rPr>
              <a:t>HYPOTEČNÍ ÚVĚRY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22207D7-8EBA-44EB-7C87-018BAF37D8DD}"/>
              </a:ext>
            </a:extLst>
          </p:cNvPr>
          <p:cNvSpPr txBox="1"/>
          <p:nvPr/>
        </p:nvSpPr>
        <p:spPr>
          <a:xfrm>
            <a:off x="623887" y="1105759"/>
            <a:ext cx="878276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041E"/>
              </a:buClr>
              <a:buSzTx/>
              <a:tabLst/>
              <a:defRPr/>
            </a:pPr>
            <a:r>
              <a:rPr lang="cs-CZ" sz="2400" b="1" dirty="0">
                <a:latin typeface="Source Sans Pro  "/>
              </a:rPr>
              <a:t>Jednoduchá hypotéka</a:t>
            </a:r>
          </a:p>
          <a:p>
            <a:pPr marL="342900" marR="0" lvl="1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041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cs-CZ" sz="2000" dirty="0">
                <a:latin typeface="Source Sans Pro  "/>
              </a:rPr>
              <a:t>Aktuálně tvoří již 30 % sjednaných hypotečních úvěrů.</a:t>
            </a:r>
          </a:p>
          <a:p>
            <a:pPr marL="342900" marR="0" lvl="1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041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cs-CZ" sz="2000" dirty="0">
                <a:latin typeface="Source Sans Pro  "/>
              </a:rPr>
              <a:t>Polovina z obchodů zpracována za </a:t>
            </a:r>
            <a:r>
              <a:rPr lang="cs-CZ" sz="2000" b="1" dirty="0">
                <a:latin typeface="Source Sans Pro  "/>
              </a:rPr>
              <a:t>1 pracovní den </a:t>
            </a:r>
            <a:r>
              <a:rPr lang="cs-CZ" sz="2000" dirty="0">
                <a:latin typeface="Source Sans Pro  "/>
              </a:rPr>
              <a:t>od dodání kompletních podkladů.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  "/>
            </a:endParaRPr>
          </a:p>
          <a:p>
            <a:pPr marL="342900" indent="-342900">
              <a:buClr>
                <a:srgbClr val="E9041E"/>
              </a:buClr>
              <a:buFont typeface="Wingdings" panose="05000000000000000000" pitchFamily="2" charset="2"/>
              <a:buChar char="§"/>
              <a:defRPr/>
            </a:pPr>
            <a:r>
              <a:rPr lang="cs-CZ" sz="2000" b="1" kern="100" dirty="0">
                <a:effectLst/>
                <a:latin typeface="Source Sans Pro  "/>
                <a:ea typeface="Aptos" panose="020B0004020202020204" pitchFamily="34" charset="0"/>
                <a:cs typeface="Times New Roman" panose="02020603050405020304" pitchFamily="18" charset="0"/>
              </a:rPr>
              <a:t>Produkty: </a:t>
            </a:r>
            <a:r>
              <a:rPr lang="cs-CZ" sz="2000" kern="100" dirty="0">
                <a:effectLst/>
                <a:latin typeface="Source Sans Pro  "/>
                <a:ea typeface="Aptos" panose="020B0004020202020204" pitchFamily="34" charset="0"/>
                <a:cs typeface="Times New Roman" panose="02020603050405020304" pitchFamily="18" charset="0"/>
              </a:rPr>
              <a:t>Hypoteční úvěr (včetně HÚ 2v1), Hypotéka bez nemovitosti, Americká hypotéka bez konsolidace.</a:t>
            </a:r>
          </a:p>
          <a:p>
            <a:pPr marL="342900" indent="-342900">
              <a:buClr>
                <a:srgbClr val="E9041E"/>
              </a:buClr>
              <a:buFont typeface="Wingdings" panose="05000000000000000000" pitchFamily="2" charset="2"/>
              <a:buChar char="§"/>
              <a:defRPr/>
            </a:pPr>
            <a:r>
              <a:rPr lang="cs-CZ" sz="2000" b="1" kern="100" dirty="0">
                <a:latin typeface="Source Sans Pro  "/>
                <a:ea typeface="Aptos" panose="020B0004020202020204" pitchFamily="34" charset="0"/>
                <a:cs typeface="Times New Roman" panose="02020603050405020304" pitchFamily="18" charset="0"/>
              </a:rPr>
              <a:t>Parametry:</a:t>
            </a:r>
            <a:endParaRPr lang="cs-CZ" sz="2000" b="1" dirty="0">
              <a:solidFill>
                <a:prstClr val="black"/>
              </a:solidFill>
              <a:latin typeface="Source Sans Pro  "/>
            </a:endParaRPr>
          </a:p>
          <a:p>
            <a:pPr marL="800100" lvl="1" indent="-342900">
              <a:buClr>
                <a:srgbClr val="E9041E"/>
              </a:buClr>
              <a:buFont typeface="Wingdings" panose="05000000000000000000" pitchFamily="2" charset="2"/>
              <a:buChar char="§"/>
              <a:defRPr/>
            </a:pPr>
            <a:r>
              <a:rPr lang="cs-CZ" sz="2000" dirty="0">
                <a:solidFill>
                  <a:prstClr val="black"/>
                </a:solidFill>
                <a:latin typeface="Source Sans Pro  "/>
              </a:rPr>
              <a:t>LTV do 80 % (do 90 % pro klienty do 36 let).</a:t>
            </a:r>
          </a:p>
          <a:p>
            <a:pPr marL="800100" lvl="1" indent="-342900">
              <a:buClr>
                <a:srgbClr val="E9041E"/>
              </a:buClr>
              <a:buFont typeface="Wingdings" panose="05000000000000000000" pitchFamily="2" charset="2"/>
              <a:buChar char="§"/>
              <a:defRPr/>
            </a:pPr>
            <a:r>
              <a:rPr lang="cs-CZ" sz="2000" kern="100" dirty="0">
                <a:effectLst/>
                <a:latin typeface="Source Sans Pro  "/>
                <a:ea typeface="Aptos" panose="020B0004020202020204" pitchFamily="34" charset="0"/>
                <a:cs typeface="Times New Roman" panose="02020603050405020304" pitchFamily="18" charset="0"/>
              </a:rPr>
              <a:t>Účel: nákup nemovitosti, refinancování.</a:t>
            </a:r>
          </a:p>
          <a:p>
            <a:pPr marL="800100" lvl="1" indent="-342900">
              <a:buClr>
                <a:srgbClr val="E9041E"/>
              </a:buClr>
              <a:buFont typeface="Wingdings" panose="05000000000000000000" pitchFamily="2" charset="2"/>
              <a:buChar char="§"/>
              <a:defRPr/>
            </a:pPr>
            <a:r>
              <a:rPr lang="cs-CZ" sz="2000" kern="100" dirty="0">
                <a:effectLst/>
                <a:latin typeface="Source Sans Pro  "/>
                <a:ea typeface="Aptos" panose="020B0004020202020204" pitchFamily="34" charset="0"/>
                <a:cs typeface="Times New Roman" panose="02020603050405020304" pitchFamily="18" charset="0"/>
              </a:rPr>
              <a:t>Jedna domácnost.</a:t>
            </a:r>
          </a:p>
          <a:p>
            <a:pPr marL="800100" lvl="1" indent="-342900">
              <a:buClr>
                <a:srgbClr val="E9041E"/>
              </a:buClr>
              <a:buFont typeface="Wingdings" panose="05000000000000000000" pitchFamily="2" charset="2"/>
              <a:buChar char="§"/>
              <a:defRPr/>
            </a:pPr>
            <a:r>
              <a:rPr lang="cs-CZ" sz="2000" kern="100" dirty="0">
                <a:effectLst/>
                <a:latin typeface="Source Sans Pro  "/>
                <a:ea typeface="Aptos" panose="020B0004020202020204" pitchFamily="34" charset="0"/>
                <a:cs typeface="Times New Roman" panose="02020603050405020304" pitchFamily="18" charset="0"/>
              </a:rPr>
              <a:t>Příjem ze závislé činnosti v ČR.</a:t>
            </a:r>
          </a:p>
          <a:p>
            <a:pPr marL="800100" lvl="1" indent="-342900">
              <a:buClr>
                <a:srgbClr val="E9041E"/>
              </a:buClr>
              <a:buFont typeface="Wingdings" panose="05000000000000000000" pitchFamily="2" charset="2"/>
              <a:buChar char="§"/>
              <a:defRPr/>
            </a:pPr>
            <a:r>
              <a:rPr lang="cs-CZ" sz="2000" kern="100" dirty="0">
                <a:effectLst/>
                <a:latin typeface="Source Sans Pro  "/>
                <a:ea typeface="Aptos" panose="020B0004020202020204" pitchFamily="34" charset="0"/>
                <a:cs typeface="Times New Roman" panose="02020603050405020304" pitchFamily="18" charset="0"/>
              </a:rPr>
              <a:t>Dobrý rizikový profi klienta.</a:t>
            </a:r>
          </a:p>
          <a:p>
            <a:pPr marL="800100" lvl="1" indent="-342900">
              <a:buClr>
                <a:srgbClr val="E9041E"/>
              </a:buClr>
              <a:buFont typeface="Wingdings" panose="05000000000000000000" pitchFamily="2" charset="2"/>
              <a:buChar char="§"/>
              <a:defRPr/>
            </a:pPr>
            <a:r>
              <a:rPr lang="cs-CZ" sz="2000" kern="100" dirty="0">
                <a:effectLst/>
                <a:latin typeface="Source Sans Pro  "/>
                <a:ea typeface="Aptos" panose="020B0004020202020204" pitchFamily="34" charset="0"/>
                <a:cs typeface="Times New Roman" panose="02020603050405020304" pitchFamily="18" charset="0"/>
              </a:rPr>
              <a:t>HÚ bez metodických výjimek.</a:t>
            </a:r>
          </a:p>
          <a:p>
            <a:pPr marL="800100" lvl="1" indent="-342900">
              <a:buClr>
                <a:srgbClr val="E9041E"/>
              </a:buClr>
              <a:buFont typeface="Wingdings" panose="05000000000000000000" pitchFamily="2" charset="2"/>
              <a:buChar char="§"/>
              <a:defRPr/>
            </a:pPr>
            <a:r>
              <a:rPr lang="cs-CZ" sz="2000" kern="100" dirty="0">
                <a:effectLst/>
                <a:latin typeface="Source Sans Pro  "/>
                <a:ea typeface="Aptos" panose="020B0004020202020204" pitchFamily="34" charset="0"/>
                <a:cs typeface="Times New Roman" panose="02020603050405020304" pitchFamily="18" charset="0"/>
              </a:rPr>
              <a:t>Angažovanost do 10 mil. Kč.</a:t>
            </a:r>
          </a:p>
          <a:p>
            <a:pPr marL="800100" lvl="1" indent="-342900">
              <a:buClr>
                <a:srgbClr val="E9041E"/>
              </a:buClr>
              <a:buFont typeface="Wingdings" panose="05000000000000000000" pitchFamily="2" charset="2"/>
              <a:buChar char="§"/>
              <a:defRPr/>
            </a:pPr>
            <a:r>
              <a:rPr lang="cs-CZ" sz="2000" kern="100" dirty="0">
                <a:effectLst/>
                <a:latin typeface="Source Sans Pro  "/>
                <a:ea typeface="Aptos" panose="020B0004020202020204" pitchFamily="34" charset="0"/>
                <a:cs typeface="Times New Roman" panose="02020603050405020304" pitchFamily="18" charset="0"/>
              </a:rPr>
              <a:t>Zajištění rezidenční nemovitostí.</a:t>
            </a:r>
          </a:p>
          <a:p>
            <a:pPr lvl="1">
              <a:buClr>
                <a:srgbClr val="E9041E"/>
              </a:buClr>
              <a:defRPr/>
            </a:pPr>
            <a:endParaRPr lang="cs-CZ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041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endParaRPr kumimoji="0" lang="cs-CZ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D65E3F82-AC13-06D0-AC08-7E6EBAE7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cs-CZ" dirty="0"/>
              <a:t>Metodické a procesní nastavení</a:t>
            </a:r>
          </a:p>
        </p:txBody>
      </p:sp>
      <p:pic>
        <p:nvPicPr>
          <p:cNvPr id="8" name="Obrázek 7" descr="Obsah obrázku design&#10;&#10;Obsah vygenerovaný umělou inteligencí může být nesprávný.">
            <a:extLst>
              <a:ext uri="{FF2B5EF4-FFF2-40B4-BE49-F238E27FC236}">
                <a16:creationId xmlns:a16="http://schemas.microsoft.com/office/drawing/2014/main" id="{F5E572D1-C7B7-4FC8-E79E-78D847CB54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713" y="2887200"/>
            <a:ext cx="3469150" cy="346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4421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A337914-463C-3962-E635-6E0EA0B69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Metodické a procesní nastavení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A77B09-043B-6872-4457-35591CAB7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14A4-6233-48FE-B326-EAC358E8BEE1}" type="slidenum">
              <a:rPr lang="cs-CZ" smtClean="0"/>
              <a:t>22</a:t>
            </a:fld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FABE84E2-C55E-3F79-C5C7-2A338EF73678}"/>
              </a:ext>
            </a:extLst>
          </p:cNvPr>
          <p:cNvSpPr/>
          <p:nvPr/>
        </p:nvSpPr>
        <p:spPr>
          <a:xfrm>
            <a:off x="1802674" y="6356350"/>
            <a:ext cx="1288869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06FB8D0-4E5D-61F4-A3BC-A3FE0F9AA08F}"/>
              </a:ext>
            </a:extLst>
          </p:cNvPr>
          <p:cNvSpPr txBox="1"/>
          <p:nvPr/>
        </p:nvSpPr>
        <p:spPr>
          <a:xfrm>
            <a:off x="622800" y="475200"/>
            <a:ext cx="867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FF0000"/>
                </a:solidFill>
                <a:latin typeface="Source Sans Pro SemiBold (Nadpisy)"/>
                <a:cs typeface="Segoe UI" panose="020B0502040204020203" pitchFamily="34" charset="0"/>
              </a:rPr>
              <a:t>HYPOTEČNÍ ÚVĚRY</a:t>
            </a:r>
          </a:p>
        </p:txBody>
      </p:sp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49A3A12E-7292-025D-6F97-1F94CF6E1B43}"/>
              </a:ext>
            </a:extLst>
          </p:cNvPr>
          <p:cNvSpPr txBox="1">
            <a:spLocks/>
          </p:cNvSpPr>
          <p:nvPr/>
        </p:nvSpPr>
        <p:spPr>
          <a:xfrm>
            <a:off x="832889" y="1090670"/>
            <a:ext cx="6699600" cy="464797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base">
              <a:buNone/>
            </a:pPr>
            <a:endParaRPr lang="cs-CZ" sz="2000" b="1" dirty="0">
              <a:latin typeface="Source Sans Pro" panose="020B0503030403020204" pitchFamily="34" charset="0"/>
              <a:ea typeface="Source Sans Pro" panose="020B0503030403020204" pitchFamily="34" charset="0"/>
              <a:cs typeface="Segoe UI" panose="020B0502040204020203" pitchFamily="34" charset="0"/>
            </a:endParaRPr>
          </a:p>
          <a:p>
            <a:pPr algn="just" fontAlgn="base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sz="2000" b="1" dirty="0">
                <a:latin typeface="Source Sans Pro" panose="020B0503030403020204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Splatnost úvěru </a:t>
            </a:r>
            <a:r>
              <a:rPr lang="cs-CZ" sz="2000" dirty="0">
                <a:latin typeface="Source Sans Pro" panose="020B0503030403020204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se počítá nikoli od data podpisu smlouvy, ale </a:t>
            </a:r>
            <a:r>
              <a:rPr lang="cs-CZ" sz="2000" b="1" dirty="0">
                <a:latin typeface="Source Sans Pro" panose="020B0503030403020204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od prvního čerpání. Max. 360 anuitních splátek.</a:t>
            </a:r>
          </a:p>
          <a:p>
            <a:pPr algn="just" fontAlgn="base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cs-CZ" sz="2000" b="1" dirty="0">
              <a:latin typeface="Source Sans Pro" panose="020B0503030403020204" pitchFamily="34" charset="0"/>
              <a:ea typeface="Source Sans Pro" panose="020B0503030403020204" pitchFamily="34" charset="0"/>
              <a:cs typeface="Segoe UI" panose="020B0502040204020203" pitchFamily="34" charset="0"/>
            </a:endParaRPr>
          </a:p>
          <a:p>
            <a:pPr algn="just" fontAlgn="base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latin typeface="Source Sans Pro" panose="020B0503030403020204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Při dřívějším </a:t>
            </a:r>
            <a:r>
              <a:rPr lang="cs-CZ" sz="2000" b="1" dirty="0">
                <a:latin typeface="Source Sans Pro" panose="020B0503030403020204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vyčerpání úvěru </a:t>
            </a:r>
            <a:r>
              <a:rPr lang="cs-CZ" sz="2000" dirty="0">
                <a:latin typeface="Source Sans Pro" panose="020B0503030403020204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klient </a:t>
            </a:r>
            <a:r>
              <a:rPr lang="cs-CZ" sz="2000" b="1" dirty="0">
                <a:latin typeface="Source Sans Pro" panose="020B0503030403020204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okamžitě zahajuje anuitní splácení.</a:t>
            </a:r>
          </a:p>
          <a:p>
            <a:pPr algn="just" fontAlgn="base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cs-CZ" sz="2000" b="1" dirty="0">
              <a:latin typeface="Source Sans Pro" panose="020B0503030403020204" pitchFamily="34" charset="0"/>
              <a:ea typeface="Source Sans Pro" panose="020B0503030403020204" pitchFamily="34" charset="0"/>
              <a:cs typeface="Segoe UI" panose="020B0502040204020203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latin typeface="Source Sans Pro" panose="020B0503030403020204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Číslo účtu uvede žadatel </a:t>
            </a:r>
            <a:r>
              <a:rPr lang="cs-CZ" sz="2000" b="1" dirty="0">
                <a:latin typeface="Source Sans Pro" panose="020B0503030403020204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do první Žádosti o čerpání.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cs-CZ" sz="2000" b="1" dirty="0">
              <a:latin typeface="Source Sans Pro" panose="020B0503030403020204" pitchFamily="34" charset="0"/>
              <a:ea typeface="Source Sans Pro" panose="020B0503030403020204" pitchFamily="34" charset="0"/>
              <a:cs typeface="Segoe UI" panose="020B0502040204020203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sz="2000" b="1" dirty="0">
                <a:latin typeface="Source Sans Pro" panose="020B0503030403020204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Účet je možné založit online až </a:t>
            </a:r>
            <a:r>
              <a:rPr lang="cs-CZ" sz="2000" dirty="0">
                <a:latin typeface="Source Sans Pro" panose="020B0503030403020204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před čerpáním úvěru.</a:t>
            </a:r>
          </a:p>
          <a:p>
            <a:pPr marL="0" indent="0" algn="just" fontAlgn="base">
              <a:buClr>
                <a:srgbClr val="FF0000"/>
              </a:buClr>
              <a:buNone/>
            </a:pPr>
            <a:endParaRPr lang="cs-CZ" sz="1600" dirty="0">
              <a:ea typeface="Source Sans Pro"/>
            </a:endParaRPr>
          </a:p>
          <a:p>
            <a:pPr lvl="1" algn="just" fontAlgn="base">
              <a:buFont typeface="Wingdings" panose="05000000000000000000" pitchFamily="2" charset="2"/>
              <a:buChar char="§"/>
            </a:pPr>
            <a:endParaRPr lang="cs-CZ" sz="800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algn="just" fontAlgn="base">
              <a:buFont typeface="Wingdings" panose="05000000000000000000" pitchFamily="2" charset="2"/>
              <a:buChar char="§"/>
            </a:pPr>
            <a:endParaRPr lang="cs-CZ" sz="2000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endParaRPr lang="cs-CZ" dirty="0"/>
          </a:p>
        </p:txBody>
      </p:sp>
      <p:pic>
        <p:nvPicPr>
          <p:cNvPr id="4" name="Picture 36">
            <a:extLst>
              <a:ext uri="{FF2B5EF4-FFF2-40B4-BE49-F238E27FC236}">
                <a16:creationId xmlns:a16="http://schemas.microsoft.com/office/drawing/2014/main" id="{979AD732-BBEF-D5B6-9A15-58E4407C2C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0279185" y="0"/>
            <a:ext cx="1912815" cy="1927569"/>
          </a:xfrm>
          <a:prstGeom prst="rect">
            <a:avLst/>
          </a:prstGeom>
          <a:ln>
            <a:noFill/>
          </a:ln>
        </p:spPr>
      </p:pic>
      <p:pic>
        <p:nvPicPr>
          <p:cNvPr id="6" name="Obrázek 5" descr="Obsah obrázku logo, design, nářadí&#10;&#10;Obsah vygenerovaný umělou inteligencí může být nesprávný.">
            <a:extLst>
              <a:ext uri="{FF2B5EF4-FFF2-40B4-BE49-F238E27FC236}">
                <a16:creationId xmlns:a16="http://schemas.microsoft.com/office/drawing/2014/main" id="{15CE5F11-05A2-4C2C-D90F-275677880C96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854" y="1920765"/>
            <a:ext cx="3724090" cy="430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6458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A337914-463C-3962-E635-6E0EA0B69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Metodické a procesní nastavení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A77B09-043B-6872-4457-35591CAB7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14A4-6233-48FE-B326-EAC358E8BEE1}" type="slidenum">
              <a:rPr lang="cs-CZ" smtClean="0"/>
              <a:t>23</a:t>
            </a:fld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FABE84E2-C55E-3F79-C5C7-2A338EF73678}"/>
              </a:ext>
            </a:extLst>
          </p:cNvPr>
          <p:cNvSpPr/>
          <p:nvPr/>
        </p:nvSpPr>
        <p:spPr>
          <a:xfrm>
            <a:off x="1802674" y="6356350"/>
            <a:ext cx="1288869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2AD3FF0-86F1-2F3B-26D6-DA2620843EA6}"/>
              </a:ext>
            </a:extLst>
          </p:cNvPr>
          <p:cNvSpPr txBox="1"/>
          <p:nvPr/>
        </p:nvSpPr>
        <p:spPr>
          <a:xfrm>
            <a:off x="622800" y="475200"/>
            <a:ext cx="867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FF0000"/>
                </a:solidFill>
                <a:latin typeface="Source Sans Pro SemiBold (Nadpisy)"/>
                <a:cs typeface="Segoe UI" panose="020B0502040204020203" pitchFamily="34" charset="0"/>
              </a:rPr>
              <a:t>HYPOTEČNÍ ÚVĚRY</a:t>
            </a:r>
          </a:p>
        </p:txBody>
      </p:sp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6F322696-8FD9-ECE5-43AD-D4775FB1B0B3}"/>
              </a:ext>
            </a:extLst>
          </p:cNvPr>
          <p:cNvSpPr txBox="1">
            <a:spLocks/>
          </p:cNvSpPr>
          <p:nvPr/>
        </p:nvSpPr>
        <p:spPr>
          <a:xfrm>
            <a:off x="782153" y="1413854"/>
            <a:ext cx="8357293" cy="468261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sz="1800" b="1" dirty="0">
                <a:latin typeface="Source Sans Pro" panose="020B0503030403020204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ESIP </a:t>
            </a:r>
            <a:r>
              <a:rPr lang="cs-CZ" sz="1800" dirty="0">
                <a:latin typeface="Source Sans Pro" panose="020B0503030403020204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klient obdrží e-mailem před podpisem Smlouvy o úvěru</a:t>
            </a:r>
          </a:p>
          <a:p>
            <a:pPr lvl="1" fontAlgn="base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sz="1800" dirty="0">
                <a:latin typeface="Source Sans Pro" panose="020B0503030403020204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Dokument se nepodepisuje, seznámení s údaji v </a:t>
            </a:r>
            <a:r>
              <a:rPr lang="cs-CZ" sz="1800" dirty="0" err="1">
                <a:latin typeface="Source Sans Pro" panose="020B0503030403020204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ESIPu</a:t>
            </a:r>
            <a:r>
              <a:rPr lang="cs-CZ" sz="1800" dirty="0">
                <a:latin typeface="Source Sans Pro" panose="020B0503030403020204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 klient potvrzuje podpisem Smlouvy o úvěru</a:t>
            </a:r>
            <a:endParaRPr lang="cs-CZ" sz="1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fontAlgn="base">
              <a:lnSpc>
                <a:spcPct val="10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sz="1800" dirty="0">
                <a:latin typeface="Source Sans Pro" panose="020B0503030403020204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Rozhodnutí o formě podpisu se sbírá již v Žádosti – tomu pak odpovídá text smlouvy   (před podpisem lze formu podpisu změnit).</a:t>
            </a:r>
          </a:p>
          <a:p>
            <a:pPr fontAlgn="base">
              <a:lnSpc>
                <a:spcPct val="10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sz="1800" dirty="0">
                <a:latin typeface="Source Sans Pro" panose="020B0503030403020204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Všichni dlužníci musí zvolit </a:t>
            </a:r>
            <a:r>
              <a:rPr lang="cs-CZ" sz="1800" b="1" dirty="0">
                <a:latin typeface="Source Sans Pro" panose="020B0503030403020204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jednu podpisovou metodu </a:t>
            </a:r>
            <a:r>
              <a:rPr lang="cs-CZ" sz="1800" dirty="0">
                <a:latin typeface="Source Sans Pro" panose="020B0503030403020204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(fyzicky či elektronicky).</a:t>
            </a:r>
          </a:p>
          <a:p>
            <a:pPr fontAlgn="base">
              <a:lnSpc>
                <a:spcPct val="10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sz="1800" dirty="0">
                <a:latin typeface="Source Sans Pro" panose="020B0503030403020204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I </a:t>
            </a:r>
            <a:r>
              <a:rPr lang="cs-CZ" sz="1800" b="1" dirty="0">
                <a:latin typeface="Source Sans Pro" panose="020B0503030403020204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elektronický podpis </a:t>
            </a:r>
            <a:r>
              <a:rPr lang="cs-CZ" sz="1800" dirty="0">
                <a:latin typeface="Source Sans Pro" panose="020B0503030403020204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probíhá za</a:t>
            </a:r>
            <a:r>
              <a:rPr lang="cs-CZ" sz="1800" b="1" dirty="0">
                <a:latin typeface="Source Sans Pro" panose="020B0503030403020204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 přítomnosti obchodníka</a:t>
            </a:r>
            <a:r>
              <a:rPr lang="cs-CZ" sz="1800" dirty="0">
                <a:latin typeface="Source Sans Pro" panose="020B0503030403020204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. </a:t>
            </a:r>
          </a:p>
          <a:p>
            <a:pPr fontAlgn="base">
              <a:lnSpc>
                <a:spcPct val="10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sz="1800" dirty="0">
                <a:latin typeface="Source Sans Pro" panose="020B0503030403020204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Fyzicky podepsaná smlouva je zasílána do Centra dokumentace. </a:t>
            </a:r>
          </a:p>
          <a:p>
            <a:pPr fontAlgn="base">
              <a:lnSpc>
                <a:spcPct val="10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sz="1800" dirty="0">
                <a:latin typeface="Source Sans Pro" panose="020B0503030403020204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Ve smlouvě je uvedeno </a:t>
            </a:r>
            <a:r>
              <a:rPr lang="cs-CZ" sz="1800" b="1" dirty="0">
                <a:latin typeface="Source Sans Pro" panose="020B0503030403020204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konkrétní datum</a:t>
            </a:r>
            <a:r>
              <a:rPr lang="cs-CZ" sz="1800" dirty="0">
                <a:latin typeface="Source Sans Pro" panose="020B0503030403020204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, do kdy musí být smlouva </a:t>
            </a:r>
            <a:r>
              <a:rPr lang="cs-CZ" sz="1800" b="1" dirty="0">
                <a:latin typeface="Source Sans Pro" panose="020B0503030403020204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doručena</a:t>
            </a:r>
            <a:r>
              <a:rPr lang="cs-CZ" sz="1800" dirty="0">
                <a:latin typeface="Source Sans Pro" panose="020B0503030403020204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.</a:t>
            </a:r>
          </a:p>
          <a:p>
            <a:pPr fontAlgn="base">
              <a:lnSpc>
                <a:spcPct val="10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sz="1800" dirty="0">
                <a:latin typeface="Source Sans Pro" panose="020B0503030403020204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Účinnost každé smlouvy banka potvrzuje zprávou klientovi. Teprve </a:t>
            </a:r>
            <a:r>
              <a:rPr lang="cs-CZ" sz="1800" b="1" dirty="0">
                <a:latin typeface="Source Sans Pro" panose="020B0503030403020204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po nabytí účinnosti </a:t>
            </a:r>
            <a:r>
              <a:rPr lang="cs-CZ" sz="1800" dirty="0">
                <a:latin typeface="Source Sans Pro" panose="020B0503030403020204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(po akceptaci doručené/vrácené smlouvy), </a:t>
            </a:r>
            <a:r>
              <a:rPr lang="cs-CZ" sz="1800" b="1" dirty="0">
                <a:latin typeface="Source Sans Pro" panose="020B0503030403020204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je možné čerpat úvěr, </a:t>
            </a:r>
            <a:r>
              <a:rPr lang="cs-CZ" sz="1800" dirty="0">
                <a:latin typeface="Source Sans Pro" panose="020B0503030403020204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smlouva je účinná přijetím bankou.</a:t>
            </a:r>
          </a:p>
          <a:p>
            <a:pPr marL="0" indent="0" fontAlgn="base">
              <a:lnSpc>
                <a:spcPct val="100000"/>
              </a:lnSpc>
              <a:buNone/>
            </a:pPr>
            <a:endParaRPr lang="cs-CZ" sz="1800" b="1" dirty="0">
              <a:latin typeface="Source Sans Pro" panose="020B0503030403020204" pitchFamily="34" charset="0"/>
              <a:ea typeface="Source Sans Pro" panose="020B0503030403020204" pitchFamily="34" charset="0"/>
              <a:cs typeface="Segoe UI" panose="020B0502040204020203" pitchFamily="34" charset="0"/>
            </a:endParaRPr>
          </a:p>
          <a:p>
            <a:pPr marL="0" indent="0" fontAlgn="base">
              <a:lnSpc>
                <a:spcPct val="100000"/>
              </a:lnSpc>
              <a:buNone/>
            </a:pPr>
            <a:endParaRPr lang="cs-CZ" sz="1800" b="1" dirty="0">
              <a:latin typeface="Source Sans Pro" panose="020B0503030403020204" pitchFamily="34" charset="0"/>
              <a:ea typeface="Source Sans Pro" panose="020B0503030403020204" pitchFamily="34" charset="0"/>
              <a:cs typeface="Segoe UI" panose="020B0502040204020203" pitchFamily="34" charset="0"/>
            </a:endParaRPr>
          </a:p>
          <a:p>
            <a:pPr fontAlgn="base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cs-CZ" sz="1800" b="1" dirty="0">
              <a:latin typeface="Source Sans Pro" panose="020B0503030403020204" pitchFamily="34" charset="0"/>
              <a:ea typeface="Source Sans Pro" panose="020B0503030403020204" pitchFamily="34" charset="0"/>
              <a:cs typeface="Segoe UI" panose="020B0502040204020203" pitchFamily="34" charset="0"/>
            </a:endParaRPr>
          </a:p>
        </p:txBody>
      </p:sp>
      <p:pic>
        <p:nvPicPr>
          <p:cNvPr id="6" name="Obrázek 5" descr="Obsah obrázku design&#10;&#10;Obsah vygenerovaný umělou inteligencí může být nesprávný.">
            <a:extLst>
              <a:ext uri="{FF2B5EF4-FFF2-40B4-BE49-F238E27FC236}">
                <a16:creationId xmlns:a16="http://schemas.microsoft.com/office/drawing/2014/main" id="{A67AEC9E-F5D3-BFD9-C64E-B485E9023A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520" y="1926000"/>
            <a:ext cx="2587186" cy="4170473"/>
          </a:xfrm>
          <a:prstGeom prst="rect">
            <a:avLst/>
          </a:prstGeom>
        </p:spPr>
      </p:pic>
      <p:pic>
        <p:nvPicPr>
          <p:cNvPr id="10" name="Picture 36">
            <a:extLst>
              <a:ext uri="{FF2B5EF4-FFF2-40B4-BE49-F238E27FC236}">
                <a16:creationId xmlns:a16="http://schemas.microsoft.com/office/drawing/2014/main" id="{0F5CFE8F-CCD7-F246-E4ED-D783E040D8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0280742" y="0"/>
            <a:ext cx="1911258" cy="1926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44691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4D65AD-FD00-46D8-8E7E-B271CC133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75200"/>
            <a:ext cx="9809898" cy="978729"/>
          </a:xfrm>
        </p:spPr>
        <p:txBody>
          <a:bodyPr/>
          <a:lstStyle/>
          <a:p>
            <a:r>
              <a:rPr lang="cs-CZ" sz="3200" dirty="0">
                <a:solidFill>
                  <a:srgbClr val="FF0000"/>
                </a:solidFill>
                <a:latin typeface="Source Sans Pro SemiBold (Nadpisy)"/>
              </a:rPr>
              <a:t>Použitelné varianty podpisu dle podepisovaného dokumentu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584BB2D-1DBC-4B3F-BBF4-0D109871DD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3214A4-6233-48FE-B326-EAC358E8BEE1}" type="slidenum">
              <a:rPr lang="cs-CZ" smtClean="0"/>
              <a:pPr/>
              <a:t>24</a:t>
            </a:fld>
            <a:endParaRPr lang="cs-CZ" dirty="0"/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9E22BCCA-8E5C-43BF-A8D2-DD94839A8D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8032141"/>
              </p:ext>
            </p:extLst>
          </p:nvPr>
        </p:nvGraphicFramePr>
        <p:xfrm>
          <a:off x="826655" y="1851890"/>
          <a:ext cx="10939136" cy="290836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820800">
                  <a:extLst>
                    <a:ext uri="{9D8B030D-6E8A-4147-A177-3AD203B41FA5}">
                      <a16:colId xmlns:a16="http://schemas.microsoft.com/office/drawing/2014/main" val="3935410153"/>
                    </a:ext>
                  </a:extLst>
                </a:gridCol>
                <a:gridCol w="1650732">
                  <a:extLst>
                    <a:ext uri="{9D8B030D-6E8A-4147-A177-3AD203B41FA5}">
                      <a16:colId xmlns:a16="http://schemas.microsoft.com/office/drawing/2014/main" val="1417613579"/>
                    </a:ext>
                  </a:extLst>
                </a:gridCol>
                <a:gridCol w="1616901">
                  <a:extLst>
                    <a:ext uri="{9D8B030D-6E8A-4147-A177-3AD203B41FA5}">
                      <a16:colId xmlns:a16="http://schemas.microsoft.com/office/drawing/2014/main" val="715615018"/>
                    </a:ext>
                  </a:extLst>
                </a:gridCol>
                <a:gridCol w="1616901">
                  <a:extLst>
                    <a:ext uri="{9D8B030D-6E8A-4147-A177-3AD203B41FA5}">
                      <a16:colId xmlns:a16="http://schemas.microsoft.com/office/drawing/2014/main" val="1462216898"/>
                    </a:ext>
                  </a:extLst>
                </a:gridCol>
                <a:gridCol w="1616901">
                  <a:extLst>
                    <a:ext uri="{9D8B030D-6E8A-4147-A177-3AD203B41FA5}">
                      <a16:colId xmlns:a16="http://schemas.microsoft.com/office/drawing/2014/main" val="234813810"/>
                    </a:ext>
                  </a:extLst>
                </a:gridCol>
                <a:gridCol w="1616901">
                  <a:extLst>
                    <a:ext uri="{9D8B030D-6E8A-4147-A177-3AD203B41FA5}">
                      <a16:colId xmlns:a16="http://schemas.microsoft.com/office/drawing/2014/main" val="882463587"/>
                    </a:ext>
                  </a:extLst>
                </a:gridCol>
              </a:tblGrid>
              <a:tr h="715673"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+mj-lt"/>
                        </a:rPr>
                        <a:t>Dokument</a:t>
                      </a:r>
                    </a:p>
                  </a:txBody>
                  <a:tcPr marL="0" marR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latin typeface="+mj-lt"/>
                        </a:rPr>
                        <a:t>KB klíč</a:t>
                      </a:r>
                    </a:p>
                  </a:txBody>
                  <a:tcPr marL="0" marR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latin typeface="+mj-lt"/>
                        </a:rPr>
                        <a:t>Podpis na telefonu </a:t>
                      </a:r>
                      <a:r>
                        <a:rPr lang="cs-CZ" sz="1400" dirty="0" err="1">
                          <a:latin typeface="+mj-lt"/>
                        </a:rPr>
                        <a:t>BaPo</a:t>
                      </a:r>
                      <a:endParaRPr lang="cs-CZ" sz="1400" dirty="0">
                        <a:latin typeface="+mj-lt"/>
                      </a:endParaRPr>
                    </a:p>
                  </a:txBody>
                  <a:tcPr marL="0" marR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latin typeface="+mj-lt"/>
                        </a:rPr>
                        <a:t>Podpis na telefonu klienta (</a:t>
                      </a:r>
                      <a:r>
                        <a:rPr lang="cs-CZ" sz="1400" dirty="0">
                          <a:solidFill>
                            <a:srgbClr val="FF0000"/>
                          </a:solidFill>
                          <a:latin typeface="+mj-lt"/>
                        </a:rPr>
                        <a:t>SMS)</a:t>
                      </a:r>
                    </a:p>
                    <a:p>
                      <a:pPr algn="ctr"/>
                      <a:r>
                        <a:rPr lang="cs-CZ" sz="1400" dirty="0">
                          <a:latin typeface="+mj-lt"/>
                        </a:rPr>
                        <a:t>Potvrzené tel. číslo</a:t>
                      </a:r>
                    </a:p>
                  </a:txBody>
                  <a:tcPr marL="0" marR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latin typeface="+mj-lt"/>
                        </a:rPr>
                        <a:t>Podpis na telefonu klienta </a:t>
                      </a:r>
                      <a:r>
                        <a:rPr lang="cs-CZ" sz="1400" dirty="0">
                          <a:solidFill>
                            <a:srgbClr val="FF0000"/>
                          </a:solidFill>
                          <a:latin typeface="+mj-lt"/>
                        </a:rPr>
                        <a:t>(SMS)</a:t>
                      </a:r>
                    </a:p>
                    <a:p>
                      <a:pPr algn="ctr"/>
                      <a:r>
                        <a:rPr lang="cs-CZ" sz="1400" dirty="0">
                          <a:latin typeface="+mj-lt"/>
                        </a:rPr>
                        <a:t>Bez </a:t>
                      </a:r>
                      <a:r>
                        <a:rPr lang="cs-CZ" sz="1400" dirty="0" err="1">
                          <a:latin typeface="+mj-lt"/>
                        </a:rPr>
                        <a:t>potvrz</a:t>
                      </a:r>
                      <a:r>
                        <a:rPr lang="cs-CZ" sz="1400" dirty="0">
                          <a:latin typeface="+mj-lt"/>
                        </a:rPr>
                        <a:t>. čísla</a:t>
                      </a:r>
                    </a:p>
                  </a:txBody>
                  <a:tcPr marL="0" marR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latin typeface="+mj-lt"/>
                        </a:rPr>
                        <a:t>Podpis na telefonu Externího partnera</a:t>
                      </a:r>
                    </a:p>
                  </a:txBody>
                  <a:tcPr marL="0" marR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0070105"/>
                  </a:ext>
                </a:extLst>
              </a:tr>
              <a:tr h="3628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>
                          <a:effectLst/>
                        </a:rPr>
                        <a:t>Žádost o hypoteční úvěr</a:t>
                      </a:r>
                    </a:p>
                  </a:txBody>
                  <a:tcPr marL="0" marR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marL="0" marR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marL="0" marR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marL="0" marR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marL="0" marR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marL="0" marR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1527883"/>
                  </a:ext>
                </a:extLst>
              </a:tr>
              <a:tr h="3628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>
                          <a:effectLst/>
                        </a:rPr>
                        <a:t>Prohlášení o daňovém rezidentství</a:t>
                      </a:r>
                    </a:p>
                  </a:txBody>
                  <a:tcPr marL="0" marR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marL="0" marR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marL="0" marR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marL="0" marR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marL="0" marR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marL="0" marR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9929912"/>
                  </a:ext>
                </a:extLst>
              </a:tr>
              <a:tr h="3628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Smlouva o úvěru</a:t>
                      </a:r>
                      <a:endParaRPr lang="cs-CZ" sz="1400" dirty="0">
                        <a:effectLst/>
                      </a:endParaRPr>
                    </a:p>
                  </a:txBody>
                  <a:tcPr marL="0" marR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marL="0" marR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endParaRPr lang="cs-CZ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marL="0" marR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marL="0" marR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marL="0" marR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3900685"/>
                  </a:ext>
                </a:extLst>
              </a:tr>
              <a:tr h="3628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>
                          <a:effectLst/>
                        </a:rPr>
                        <a:t>Návrh na vklad</a:t>
                      </a:r>
                    </a:p>
                  </a:txBody>
                  <a:tcPr marL="0" marR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marL="0" marR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Jen fyzický podpis</a:t>
                      </a:r>
                    </a:p>
                  </a:txBody>
                  <a:tcPr marL="0" marR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marL="0" marR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marL="0" marR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marL="0" marR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8091036"/>
                  </a:ext>
                </a:extLst>
              </a:tr>
              <a:tr h="362807">
                <a:tc>
                  <a:txBody>
                    <a:bodyPr/>
                    <a:lstStyle/>
                    <a:p>
                      <a:r>
                        <a:rPr lang="cs-CZ" sz="1400" dirty="0">
                          <a:effectLst/>
                        </a:rPr>
                        <a:t>Zástavní smlouva</a:t>
                      </a:r>
                      <a:endParaRPr lang="cs-CZ" sz="1400" dirty="0"/>
                    </a:p>
                  </a:txBody>
                  <a:tcPr marL="0" marR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marL="0" marR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Jen fyzický podpis</a:t>
                      </a:r>
                    </a:p>
                  </a:txBody>
                  <a:tcPr marL="0" marR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marL="0" marR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8553981"/>
                  </a:ext>
                </a:extLst>
              </a:tr>
              <a:tr h="3628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>
                          <a:effectLst/>
                        </a:rPr>
                        <a:t>Žádost o čerpání</a:t>
                      </a:r>
                    </a:p>
                  </a:txBody>
                  <a:tcPr marL="0" marR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marL="0" marR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marL="0" marR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marL="0" marR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4379594"/>
                  </a:ext>
                </a:extLst>
              </a:tr>
            </a:tbl>
          </a:graphicData>
        </a:graphic>
      </p:graphicFrame>
      <p:pic>
        <p:nvPicPr>
          <p:cNvPr id="11" name="Picture 10" descr="A red x on a white surface&#10;&#10;Description automatically generated with low confidence">
            <a:extLst>
              <a:ext uri="{FF2B5EF4-FFF2-40B4-BE49-F238E27FC236}">
                <a16:creationId xmlns:a16="http://schemas.microsoft.com/office/drawing/2014/main" id="{DC570F22-7FBF-58D0-19FB-A6260CF0EB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114" y="3196821"/>
            <a:ext cx="445002" cy="445002"/>
          </a:xfrm>
          <a:prstGeom prst="rect">
            <a:avLst/>
          </a:prstGeom>
        </p:spPr>
      </p:pic>
      <p:pic>
        <p:nvPicPr>
          <p:cNvPr id="12" name="Picture 22" descr="A red tick on a white cube&#10;&#10;Description automatically generated with low confidence">
            <a:extLst>
              <a:ext uri="{FF2B5EF4-FFF2-40B4-BE49-F238E27FC236}">
                <a16:creationId xmlns:a16="http://schemas.microsoft.com/office/drawing/2014/main" id="{0F36E6BE-F577-D113-B121-22EC807BC9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586" y="2802063"/>
            <a:ext cx="445002" cy="445002"/>
          </a:xfrm>
          <a:prstGeom prst="rect">
            <a:avLst/>
          </a:prstGeom>
        </p:spPr>
      </p:pic>
      <p:pic>
        <p:nvPicPr>
          <p:cNvPr id="13" name="Picture 10" descr="A red x on a white surface&#10;&#10;Description automatically generated with low confidence">
            <a:extLst>
              <a:ext uri="{FF2B5EF4-FFF2-40B4-BE49-F238E27FC236}">
                <a16:creationId xmlns:a16="http://schemas.microsoft.com/office/drawing/2014/main" id="{A264DF05-FE3B-80CB-8BB8-C14B03885E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396" y="4321640"/>
            <a:ext cx="445002" cy="445002"/>
          </a:xfrm>
          <a:prstGeom prst="rect">
            <a:avLst/>
          </a:prstGeom>
        </p:spPr>
      </p:pic>
      <p:pic>
        <p:nvPicPr>
          <p:cNvPr id="14" name="Picture 22" descr="A red tick on a white cube&#10;&#10;Description automatically generated with low confidence">
            <a:extLst>
              <a:ext uri="{FF2B5EF4-FFF2-40B4-BE49-F238E27FC236}">
                <a16:creationId xmlns:a16="http://schemas.microsoft.com/office/drawing/2014/main" id="{95662F52-79CF-525E-4BDA-D5ECD00F74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020" y="2446993"/>
            <a:ext cx="445002" cy="445002"/>
          </a:xfrm>
          <a:prstGeom prst="rect">
            <a:avLst/>
          </a:prstGeom>
        </p:spPr>
      </p:pic>
      <p:pic>
        <p:nvPicPr>
          <p:cNvPr id="15" name="Picture 22" descr="A red tick on a white cube&#10;&#10;Description automatically generated with low confidence">
            <a:extLst>
              <a:ext uri="{FF2B5EF4-FFF2-40B4-BE49-F238E27FC236}">
                <a16:creationId xmlns:a16="http://schemas.microsoft.com/office/drawing/2014/main" id="{76509DC3-612A-F855-3BFB-F471F4C76C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52" y="3196821"/>
            <a:ext cx="445002" cy="445002"/>
          </a:xfrm>
          <a:prstGeom prst="rect">
            <a:avLst/>
          </a:prstGeom>
        </p:spPr>
      </p:pic>
      <p:pic>
        <p:nvPicPr>
          <p:cNvPr id="16" name="Picture 22" descr="A red tick on a white cube&#10;&#10;Description automatically generated with low confidence">
            <a:extLst>
              <a:ext uri="{FF2B5EF4-FFF2-40B4-BE49-F238E27FC236}">
                <a16:creationId xmlns:a16="http://schemas.microsoft.com/office/drawing/2014/main" id="{7A81B271-7EE7-D1A4-050A-9F21BA2E13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711" y="2446993"/>
            <a:ext cx="445002" cy="445002"/>
          </a:xfrm>
          <a:prstGeom prst="rect">
            <a:avLst/>
          </a:prstGeom>
        </p:spPr>
      </p:pic>
      <p:pic>
        <p:nvPicPr>
          <p:cNvPr id="17" name="Picture 22" descr="A red tick on a white cube&#10;&#10;Description automatically generated with low confidence">
            <a:extLst>
              <a:ext uri="{FF2B5EF4-FFF2-40B4-BE49-F238E27FC236}">
                <a16:creationId xmlns:a16="http://schemas.microsoft.com/office/drawing/2014/main" id="{D031813E-1D57-FD8B-B5CF-5FE4ABC2EC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52" y="4321640"/>
            <a:ext cx="445002" cy="445002"/>
          </a:xfrm>
          <a:prstGeom prst="rect">
            <a:avLst/>
          </a:prstGeom>
        </p:spPr>
      </p:pic>
      <p:pic>
        <p:nvPicPr>
          <p:cNvPr id="18" name="Picture 22" descr="A red tick on a white cube&#10;&#10;Description automatically generated with low confidence">
            <a:extLst>
              <a:ext uri="{FF2B5EF4-FFF2-40B4-BE49-F238E27FC236}">
                <a16:creationId xmlns:a16="http://schemas.microsoft.com/office/drawing/2014/main" id="{491ADD95-51FF-A5FC-0ED0-DABDD71B7F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521" y="2802063"/>
            <a:ext cx="445002" cy="445002"/>
          </a:xfrm>
          <a:prstGeom prst="rect">
            <a:avLst/>
          </a:prstGeom>
        </p:spPr>
      </p:pic>
      <p:pic>
        <p:nvPicPr>
          <p:cNvPr id="19" name="Picture 22" descr="A red tick on a white cube&#10;&#10;Description automatically generated with low confidence">
            <a:extLst>
              <a:ext uri="{FF2B5EF4-FFF2-40B4-BE49-F238E27FC236}">
                <a16:creationId xmlns:a16="http://schemas.microsoft.com/office/drawing/2014/main" id="{6048589A-F66A-845F-96B2-C6F8BC0816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277" y="2802063"/>
            <a:ext cx="445002" cy="445002"/>
          </a:xfrm>
          <a:prstGeom prst="rect">
            <a:avLst/>
          </a:prstGeom>
        </p:spPr>
      </p:pic>
      <p:pic>
        <p:nvPicPr>
          <p:cNvPr id="20" name="Picture 10" descr="A red x on a white surface&#10;&#10;Description automatically generated with low confidence">
            <a:extLst>
              <a:ext uri="{FF2B5EF4-FFF2-40B4-BE49-F238E27FC236}">
                <a16:creationId xmlns:a16="http://schemas.microsoft.com/office/drawing/2014/main" id="{BB073FDE-AE10-78EB-0E51-5480E1FD9F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521" y="3196821"/>
            <a:ext cx="445002" cy="445002"/>
          </a:xfrm>
          <a:prstGeom prst="rect">
            <a:avLst/>
          </a:prstGeom>
        </p:spPr>
      </p:pic>
      <p:pic>
        <p:nvPicPr>
          <p:cNvPr id="21" name="Picture 10" descr="A red x on a white surface&#10;&#10;Description automatically generated with low confidence">
            <a:extLst>
              <a:ext uri="{FF2B5EF4-FFF2-40B4-BE49-F238E27FC236}">
                <a16:creationId xmlns:a16="http://schemas.microsoft.com/office/drawing/2014/main" id="{556E107B-B712-A903-4480-5CE07AC630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521" y="4269603"/>
            <a:ext cx="445002" cy="445002"/>
          </a:xfrm>
          <a:prstGeom prst="rect">
            <a:avLst/>
          </a:prstGeom>
        </p:spPr>
      </p:pic>
      <p:pic>
        <p:nvPicPr>
          <p:cNvPr id="22" name="Picture 22" descr="A red tick on a white cube&#10;&#10;Description automatically generated with low confidence">
            <a:extLst>
              <a:ext uri="{FF2B5EF4-FFF2-40B4-BE49-F238E27FC236}">
                <a16:creationId xmlns:a16="http://schemas.microsoft.com/office/drawing/2014/main" id="{9EA3DD29-040F-5B81-8BAE-D5484317D3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277" y="4321640"/>
            <a:ext cx="445002" cy="445002"/>
          </a:xfrm>
          <a:prstGeom prst="rect">
            <a:avLst/>
          </a:prstGeom>
        </p:spPr>
      </p:pic>
      <p:pic>
        <p:nvPicPr>
          <p:cNvPr id="23" name="Picture 22" descr="A red tick on a white cube&#10;&#10;Description automatically generated with low confidence">
            <a:extLst>
              <a:ext uri="{FF2B5EF4-FFF2-40B4-BE49-F238E27FC236}">
                <a16:creationId xmlns:a16="http://schemas.microsoft.com/office/drawing/2014/main" id="{86505136-2C46-E842-46C3-37155EB9A7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277" y="3196821"/>
            <a:ext cx="445002" cy="445002"/>
          </a:xfrm>
          <a:prstGeom prst="rect">
            <a:avLst/>
          </a:prstGeom>
        </p:spPr>
      </p:pic>
      <p:pic>
        <p:nvPicPr>
          <p:cNvPr id="24" name="Picture 22" descr="A red tick on a white cube&#10;&#10;Description automatically generated with low confidence">
            <a:extLst>
              <a:ext uri="{FF2B5EF4-FFF2-40B4-BE49-F238E27FC236}">
                <a16:creationId xmlns:a16="http://schemas.microsoft.com/office/drawing/2014/main" id="{99543D43-FF83-7FDD-3495-59BC3448A4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521" y="2446993"/>
            <a:ext cx="445002" cy="445002"/>
          </a:xfrm>
          <a:prstGeom prst="rect">
            <a:avLst/>
          </a:prstGeom>
        </p:spPr>
      </p:pic>
      <p:pic>
        <p:nvPicPr>
          <p:cNvPr id="27" name="Picture 22" descr="A red tick on a white cube&#10;&#10;Description automatically generated with low confidence">
            <a:extLst>
              <a:ext uri="{FF2B5EF4-FFF2-40B4-BE49-F238E27FC236}">
                <a16:creationId xmlns:a16="http://schemas.microsoft.com/office/drawing/2014/main" id="{4A20AF92-BC50-FD9E-33D0-88207C084B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548" y="2822467"/>
            <a:ext cx="445002" cy="445002"/>
          </a:xfrm>
          <a:prstGeom prst="rect">
            <a:avLst/>
          </a:prstGeom>
        </p:spPr>
      </p:pic>
      <p:pic>
        <p:nvPicPr>
          <p:cNvPr id="28" name="Picture 22" descr="A red tick on a white cube&#10;&#10;Description automatically generated with low confidence">
            <a:extLst>
              <a:ext uri="{FF2B5EF4-FFF2-40B4-BE49-F238E27FC236}">
                <a16:creationId xmlns:a16="http://schemas.microsoft.com/office/drawing/2014/main" id="{F074C051-5583-28B6-9161-554FAFF701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982" y="2446993"/>
            <a:ext cx="445002" cy="445002"/>
          </a:xfrm>
          <a:prstGeom prst="rect">
            <a:avLst/>
          </a:prstGeom>
        </p:spPr>
      </p:pic>
      <p:pic>
        <p:nvPicPr>
          <p:cNvPr id="6" name="Picture 22" descr="A red tick on a white cube&#10;&#10;Description automatically generated with low confidence">
            <a:extLst>
              <a:ext uri="{FF2B5EF4-FFF2-40B4-BE49-F238E27FC236}">
                <a16:creationId xmlns:a16="http://schemas.microsoft.com/office/drawing/2014/main" id="{9AF4EC5F-5A26-AEF7-CB57-2FF9D00BEF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605" y="2806418"/>
            <a:ext cx="445002" cy="445002"/>
          </a:xfrm>
          <a:prstGeom prst="rect">
            <a:avLst/>
          </a:prstGeom>
        </p:spPr>
      </p:pic>
      <p:pic>
        <p:nvPicPr>
          <p:cNvPr id="7" name="Picture 22" descr="A red tick on a white cube&#10;&#10;Description automatically generated with low confidence">
            <a:extLst>
              <a:ext uri="{FF2B5EF4-FFF2-40B4-BE49-F238E27FC236}">
                <a16:creationId xmlns:a16="http://schemas.microsoft.com/office/drawing/2014/main" id="{63B13113-617F-F70B-9239-9786F5293A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171" y="2468727"/>
            <a:ext cx="445002" cy="445002"/>
          </a:xfrm>
          <a:prstGeom prst="rect">
            <a:avLst/>
          </a:prstGeom>
        </p:spPr>
      </p:pic>
      <p:pic>
        <p:nvPicPr>
          <p:cNvPr id="8" name="Picture 22" descr="A red tick on a white cube&#10;&#10;Description automatically generated with low confidence">
            <a:extLst>
              <a:ext uri="{FF2B5EF4-FFF2-40B4-BE49-F238E27FC236}">
                <a16:creationId xmlns:a16="http://schemas.microsoft.com/office/drawing/2014/main" id="{AD3A3DA4-90BD-0AC9-13AE-AC7AD6806D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171" y="3201176"/>
            <a:ext cx="445002" cy="445002"/>
          </a:xfrm>
          <a:prstGeom prst="rect">
            <a:avLst/>
          </a:prstGeom>
        </p:spPr>
      </p:pic>
      <p:pic>
        <p:nvPicPr>
          <p:cNvPr id="9" name="Picture 22" descr="A red tick on a white cube&#10;&#10;Description automatically generated with low confidence">
            <a:extLst>
              <a:ext uri="{FF2B5EF4-FFF2-40B4-BE49-F238E27FC236}">
                <a16:creationId xmlns:a16="http://schemas.microsoft.com/office/drawing/2014/main" id="{A7A05C7D-84C7-F19F-4B31-F47C808B22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171" y="4325995"/>
            <a:ext cx="445002" cy="445002"/>
          </a:xfrm>
          <a:prstGeom prst="rect">
            <a:avLst/>
          </a:prstGeom>
        </p:spPr>
      </p:pic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3FE968F3-5D6F-C990-BE00-75B105E4FE8D}"/>
              </a:ext>
            </a:extLst>
          </p:cNvPr>
          <p:cNvSpPr txBox="1">
            <a:spLocks/>
          </p:cNvSpPr>
          <p:nvPr/>
        </p:nvSpPr>
        <p:spPr>
          <a:xfrm>
            <a:off x="683923" y="5361745"/>
            <a:ext cx="9369859" cy="86458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15000"/>
              <a:buFontTx/>
              <a:buBlip>
                <a:blip r:embed="rId4"/>
              </a:buBlip>
              <a:defRPr sz="2400" kern="1200" spc="-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15000"/>
              <a:buFontTx/>
              <a:buBlip>
                <a:blip r:embed="rId4"/>
              </a:buBlip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15000"/>
              <a:buFontTx/>
              <a:buBlip>
                <a:blip r:embed="rId4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15000"/>
              <a:buFontTx/>
              <a:buBlip>
                <a:blip r:embed="rId4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15000"/>
              <a:buFontTx/>
              <a:buBlip>
                <a:blip r:embed="rId4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sz="1600" spc="-1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Noby</a:t>
            </a:r>
            <a:r>
              <a:rPr lang="cs-CZ" sz="1600" spc="-1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nabídne pouze ty varianty podpisu, které jsou pro daný dokument a podepisující osoby vhodné.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sz="1600" spc="-1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Potvrzené telefonní číslo – telefonní číslo sjednané smluvně, klient si jej sjedná zřízením služby KB+</a:t>
            </a:r>
          </a:p>
        </p:txBody>
      </p:sp>
      <p:sp>
        <p:nvSpPr>
          <p:cNvPr id="25" name="Obdélník 24">
            <a:extLst>
              <a:ext uri="{FF2B5EF4-FFF2-40B4-BE49-F238E27FC236}">
                <a16:creationId xmlns:a16="http://schemas.microsoft.com/office/drawing/2014/main" id="{04D09661-0886-893A-2BAC-B18C60D87908}"/>
              </a:ext>
            </a:extLst>
          </p:cNvPr>
          <p:cNvSpPr/>
          <p:nvPr/>
        </p:nvSpPr>
        <p:spPr>
          <a:xfrm>
            <a:off x="1855694" y="6356350"/>
            <a:ext cx="1322483" cy="365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bdélník: se zakulacenými rohy 25">
            <a:extLst>
              <a:ext uri="{FF2B5EF4-FFF2-40B4-BE49-F238E27FC236}">
                <a16:creationId xmlns:a16="http://schemas.microsoft.com/office/drawing/2014/main" id="{0A412D83-E773-B832-C32A-7517F1BA57DC}"/>
              </a:ext>
            </a:extLst>
          </p:cNvPr>
          <p:cNvSpPr/>
          <p:nvPr/>
        </p:nvSpPr>
        <p:spPr>
          <a:xfrm>
            <a:off x="6950364" y="1688462"/>
            <a:ext cx="4870312" cy="3299174"/>
          </a:xfrm>
          <a:prstGeom prst="roundRect">
            <a:avLst/>
          </a:prstGeom>
          <a:noFill/>
          <a:ln w="698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Footer Placeholder 1">
            <a:extLst>
              <a:ext uri="{FF2B5EF4-FFF2-40B4-BE49-F238E27FC236}">
                <a16:creationId xmlns:a16="http://schemas.microsoft.com/office/drawing/2014/main" id="{012B30D3-C09B-A9BA-4D57-D11B2A536FFE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/>
              <a:t>Metodické a procesní nastavení</a:t>
            </a:r>
          </a:p>
        </p:txBody>
      </p:sp>
      <p:pic>
        <p:nvPicPr>
          <p:cNvPr id="32" name="Picture 23">
            <a:extLst>
              <a:ext uri="{FF2B5EF4-FFF2-40B4-BE49-F238E27FC236}">
                <a16:creationId xmlns:a16="http://schemas.microsoft.com/office/drawing/2014/main" id="{B98B9A59-44A2-D218-AB20-8B63D66A54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0400" y="-7320"/>
            <a:ext cx="1911600" cy="19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1983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A77B09-043B-6872-4457-35591CAB7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14A4-6233-48FE-B326-EAC358E8BEE1}" type="slidenum">
              <a:rPr lang="cs-CZ" smtClean="0"/>
              <a:t>25</a:t>
            </a:fld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20F0EB6-0D53-883A-6286-5C190A8EBD03}"/>
              </a:ext>
            </a:extLst>
          </p:cNvPr>
          <p:cNvSpPr txBox="1"/>
          <p:nvPr/>
        </p:nvSpPr>
        <p:spPr>
          <a:xfrm>
            <a:off x="7210086" y="4149214"/>
            <a:ext cx="4358028" cy="107721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rgbClr val="E9041E"/>
                </a:solidFill>
              </a:rPr>
              <a:t>POZOR:</a:t>
            </a:r>
            <a:r>
              <a:rPr lang="cs-CZ" sz="1600" dirty="0"/>
              <a:t> ostatní dokumenty se do Banky nezasílají! Banka takové dokumenty skartuje bez náhrady.</a:t>
            </a:r>
          </a:p>
          <a:p>
            <a:r>
              <a:rPr lang="cs-CZ" sz="1600" dirty="0"/>
              <a:t>Všechny dokumenty k čerpání je nutné nahrát do NOBY!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F5D1BEB5-3E95-73BE-72F6-2B4B4587A193}"/>
              </a:ext>
            </a:extLst>
          </p:cNvPr>
          <p:cNvSpPr/>
          <p:nvPr/>
        </p:nvSpPr>
        <p:spPr>
          <a:xfrm>
            <a:off x="1802674" y="6356350"/>
            <a:ext cx="1288869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Picture 23">
            <a:extLst>
              <a:ext uri="{FF2B5EF4-FFF2-40B4-BE49-F238E27FC236}">
                <a16:creationId xmlns:a16="http://schemas.microsoft.com/office/drawing/2014/main" id="{B37828D7-DB07-EA8D-C874-1AE04F9889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0400" y="-7320"/>
            <a:ext cx="1911600" cy="1911600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08AB073E-1473-72C4-CE56-2842292D541E}"/>
              </a:ext>
            </a:extLst>
          </p:cNvPr>
          <p:cNvSpPr txBox="1"/>
          <p:nvPr/>
        </p:nvSpPr>
        <p:spPr>
          <a:xfrm>
            <a:off x="623887" y="1014372"/>
            <a:ext cx="422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/>
              <a:t>Povinné smluvní dokumenty</a:t>
            </a:r>
          </a:p>
        </p:txBody>
      </p:sp>
      <p:graphicFrame>
        <p:nvGraphicFramePr>
          <p:cNvPr id="12" name="Tabulka 11">
            <a:extLst>
              <a:ext uri="{FF2B5EF4-FFF2-40B4-BE49-F238E27FC236}">
                <a16:creationId xmlns:a16="http://schemas.microsoft.com/office/drawing/2014/main" id="{13EACE52-9B72-A67E-12A8-73873EA09293}"/>
              </a:ext>
            </a:extLst>
          </p:cNvPr>
          <p:cNvGraphicFramePr>
            <a:graphicFrameLocks noGrp="1"/>
          </p:cNvGraphicFramePr>
          <p:nvPr/>
        </p:nvGraphicFramePr>
        <p:xfrm>
          <a:off x="623886" y="1409367"/>
          <a:ext cx="8127999" cy="22791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28157">
                  <a:extLst>
                    <a:ext uri="{9D8B030D-6E8A-4147-A177-3AD203B41FA5}">
                      <a16:colId xmlns:a16="http://schemas.microsoft.com/office/drawing/2014/main" val="1142972553"/>
                    </a:ext>
                  </a:extLst>
                </a:gridCol>
                <a:gridCol w="2601686">
                  <a:extLst>
                    <a:ext uri="{9D8B030D-6E8A-4147-A177-3AD203B41FA5}">
                      <a16:colId xmlns:a16="http://schemas.microsoft.com/office/drawing/2014/main" val="718695964"/>
                    </a:ext>
                  </a:extLst>
                </a:gridCol>
                <a:gridCol w="3398156">
                  <a:extLst>
                    <a:ext uri="{9D8B030D-6E8A-4147-A177-3AD203B41FA5}">
                      <a16:colId xmlns:a16="http://schemas.microsoft.com/office/drawing/2014/main" val="1602020937"/>
                    </a:ext>
                  </a:extLst>
                </a:gridCol>
              </a:tblGrid>
              <a:tr h="303429">
                <a:tc>
                  <a:txBody>
                    <a:bodyPr/>
                    <a:lstStyle/>
                    <a:p>
                      <a:r>
                        <a:rPr lang="cs-CZ" sz="1400" b="1">
                          <a:solidFill>
                            <a:schemeClr val="bg1"/>
                          </a:solidFill>
                        </a:rPr>
                        <a:t>Název</a:t>
                      </a:r>
                    </a:p>
                  </a:txBody>
                  <a:tcPr anchor="ctr">
                    <a:solidFill>
                      <a:srgbClr val="E9041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>
                          <a:solidFill>
                            <a:schemeClr val="bg1"/>
                          </a:solidFill>
                        </a:rPr>
                        <a:t>Podmínka</a:t>
                      </a:r>
                    </a:p>
                  </a:txBody>
                  <a:tcPr anchor="ctr">
                    <a:solidFill>
                      <a:srgbClr val="E9041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>
                          <a:solidFill>
                            <a:schemeClr val="bg1"/>
                          </a:solidFill>
                        </a:rPr>
                        <a:t>Termín pro doručení</a:t>
                      </a:r>
                    </a:p>
                  </a:txBody>
                  <a:tcPr anchor="ctr">
                    <a:solidFill>
                      <a:srgbClr val="E904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180570"/>
                  </a:ext>
                </a:extLst>
              </a:tr>
              <a:tr h="303429">
                <a:tc>
                  <a:txBody>
                    <a:bodyPr/>
                    <a:lstStyle/>
                    <a:p>
                      <a:r>
                        <a:rPr lang="cs-CZ" sz="1200"/>
                        <a:t>Žádost o úvěr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Jen fyzicky podepsaná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Do 10 pracovních dnů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0599131"/>
                  </a:ext>
                </a:extLst>
              </a:tr>
              <a:tr h="303429">
                <a:tc>
                  <a:txBody>
                    <a:bodyPr/>
                    <a:lstStyle/>
                    <a:p>
                      <a:r>
                        <a:rPr lang="cs-CZ" sz="1200"/>
                        <a:t>Smlouva o úvěru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 Jen fyzicky podepsaná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Dle termínu ve smlouvě (30 dnů)/účinnost až po doručení!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8355557"/>
                  </a:ext>
                </a:extLst>
              </a:tr>
              <a:tr h="303429">
                <a:tc>
                  <a:txBody>
                    <a:bodyPr/>
                    <a:lstStyle/>
                    <a:p>
                      <a:r>
                        <a:rPr lang="cs-CZ" sz="1200"/>
                        <a:t>Zástavní smlouva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Vždy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Do 10 kalendářních dnů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0096596"/>
                  </a:ext>
                </a:extLst>
              </a:tr>
              <a:tr h="303429">
                <a:tc>
                  <a:txBody>
                    <a:bodyPr/>
                    <a:lstStyle/>
                    <a:p>
                      <a:r>
                        <a:rPr lang="cs-CZ" sz="1200"/>
                        <a:t>Žádost o čerpání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Jen fyzicky podepsaná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Před čerpáním úvěru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6822671"/>
                  </a:ext>
                </a:extLst>
              </a:tr>
              <a:tr h="303429">
                <a:tc>
                  <a:txBody>
                    <a:bodyPr/>
                    <a:lstStyle/>
                    <a:p>
                      <a:r>
                        <a:rPr lang="cs-CZ" sz="1200"/>
                        <a:t>Žádost o dodatek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Jen fyzicky podepsaná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Do 10 kalendářních dnů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3326691"/>
                  </a:ext>
                </a:extLst>
              </a:tr>
              <a:tr h="303429">
                <a:tc>
                  <a:txBody>
                    <a:bodyPr/>
                    <a:lstStyle/>
                    <a:p>
                      <a:r>
                        <a:rPr lang="cs-CZ" sz="1200" dirty="0"/>
                        <a:t>Dodatek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Jen fyzicky podepsaná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Dle termínu v dodatku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3059912"/>
                  </a:ext>
                </a:extLst>
              </a:tr>
            </a:tbl>
          </a:graphicData>
        </a:graphic>
      </p:graphicFrame>
      <p:sp>
        <p:nvSpPr>
          <p:cNvPr id="13" name="TextovéPole 12">
            <a:extLst>
              <a:ext uri="{FF2B5EF4-FFF2-40B4-BE49-F238E27FC236}">
                <a16:creationId xmlns:a16="http://schemas.microsoft.com/office/drawing/2014/main" id="{CF276DF8-75D1-76CE-C93F-F3938937174E}"/>
              </a:ext>
            </a:extLst>
          </p:cNvPr>
          <p:cNvSpPr txBox="1"/>
          <p:nvPr/>
        </p:nvSpPr>
        <p:spPr>
          <a:xfrm>
            <a:off x="623886" y="3769974"/>
            <a:ext cx="422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/>
              <a:t>Ostatní povinné dokumenty</a:t>
            </a:r>
          </a:p>
        </p:txBody>
      </p:sp>
      <p:graphicFrame>
        <p:nvGraphicFramePr>
          <p:cNvPr id="14" name="Tabulka 13">
            <a:extLst>
              <a:ext uri="{FF2B5EF4-FFF2-40B4-BE49-F238E27FC236}">
                <a16:creationId xmlns:a16="http://schemas.microsoft.com/office/drawing/2014/main" id="{1C0B3C11-9C63-9648-C6E5-CC96F87E242B}"/>
              </a:ext>
            </a:extLst>
          </p:cNvPr>
          <p:cNvGraphicFramePr>
            <a:graphicFrameLocks noGrp="1"/>
          </p:cNvGraphicFramePr>
          <p:nvPr/>
        </p:nvGraphicFramePr>
        <p:xfrm>
          <a:off x="623886" y="4139306"/>
          <a:ext cx="5900739" cy="16685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33714">
                  <a:extLst>
                    <a:ext uri="{9D8B030D-6E8A-4147-A177-3AD203B41FA5}">
                      <a16:colId xmlns:a16="http://schemas.microsoft.com/office/drawing/2014/main" val="1142972553"/>
                    </a:ext>
                  </a:extLst>
                </a:gridCol>
                <a:gridCol w="2867025">
                  <a:extLst>
                    <a:ext uri="{9D8B030D-6E8A-4147-A177-3AD203B41FA5}">
                      <a16:colId xmlns:a16="http://schemas.microsoft.com/office/drawing/2014/main" val="718695964"/>
                    </a:ext>
                  </a:extLst>
                </a:gridCol>
              </a:tblGrid>
              <a:tr h="302178">
                <a:tc>
                  <a:txBody>
                    <a:bodyPr/>
                    <a:lstStyle/>
                    <a:p>
                      <a:r>
                        <a:rPr lang="cs-CZ" sz="1400" b="1">
                          <a:solidFill>
                            <a:schemeClr val="bg1"/>
                          </a:solidFill>
                        </a:rPr>
                        <a:t>Název</a:t>
                      </a:r>
                    </a:p>
                  </a:txBody>
                  <a:tcPr anchor="ctr">
                    <a:solidFill>
                      <a:srgbClr val="E9041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>
                          <a:solidFill>
                            <a:schemeClr val="bg1"/>
                          </a:solidFill>
                        </a:rPr>
                        <a:t>Podmínka</a:t>
                      </a:r>
                    </a:p>
                  </a:txBody>
                  <a:tcPr anchor="ctr">
                    <a:solidFill>
                      <a:srgbClr val="E904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180570"/>
                  </a:ext>
                </a:extLst>
              </a:tr>
              <a:tr h="302178">
                <a:tc>
                  <a:txBody>
                    <a:bodyPr/>
                    <a:lstStyle/>
                    <a:p>
                      <a:r>
                        <a:rPr lang="cs-CZ" sz="1200"/>
                        <a:t>Sdělení čísla účtu ke splácení úvěru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Úředně nebo poradcem ověřený podpis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0599131"/>
                  </a:ext>
                </a:extLst>
              </a:tr>
              <a:tr h="302178">
                <a:tc>
                  <a:txBody>
                    <a:bodyPr/>
                    <a:lstStyle/>
                    <a:p>
                      <a:r>
                        <a:rPr lang="cs-CZ" sz="1200" dirty="0"/>
                        <a:t>Souhlas – rodinná domácnost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/>
                        <a:t>Úředně nebo poradcem ověřený podpis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8355557"/>
                  </a:ext>
                </a:extLst>
              </a:tr>
              <a:tr h="302178">
                <a:tc>
                  <a:txBody>
                    <a:bodyPr/>
                    <a:lstStyle/>
                    <a:p>
                      <a:r>
                        <a:rPr lang="cs-CZ" sz="1200"/>
                        <a:t>Notářský zápis se svolením vykonavatelnosti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/>
                        <a:t>Úředně ověřený podpis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0096596"/>
                  </a:ext>
                </a:extLst>
              </a:tr>
              <a:tr h="447286">
                <a:tc>
                  <a:txBody>
                    <a:bodyPr/>
                    <a:lstStyle/>
                    <a:p>
                      <a:r>
                        <a:rPr lang="cs-CZ" sz="1200" dirty="0"/>
                        <a:t>Plná moc opravňujícího zmocněnce                     k provádění předepsaných úkonů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/>
                        <a:t>Úředně ověřený podpis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6822671"/>
                  </a:ext>
                </a:extLst>
              </a:tr>
            </a:tbl>
          </a:graphicData>
        </a:graphic>
      </p:graphicFrame>
      <p:pic>
        <p:nvPicPr>
          <p:cNvPr id="16" name="Obrázek 15">
            <a:extLst>
              <a:ext uri="{FF2B5EF4-FFF2-40B4-BE49-F238E27FC236}">
                <a16:creationId xmlns:a16="http://schemas.microsoft.com/office/drawing/2014/main" id="{FC00701B-9A43-38F4-8002-F08FEAA15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9758" y="2134631"/>
            <a:ext cx="3043641" cy="1436438"/>
          </a:xfrm>
          <a:prstGeom prst="rect">
            <a:avLst/>
          </a:prstGeom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46DE4941-97BF-D95B-8A7A-8191725236D9}"/>
              </a:ext>
            </a:extLst>
          </p:cNvPr>
          <p:cNvSpPr txBox="1"/>
          <p:nvPr/>
        </p:nvSpPr>
        <p:spPr>
          <a:xfrm>
            <a:off x="8831035" y="1764690"/>
            <a:ext cx="31323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>
                <a:solidFill>
                  <a:srgbClr val="E9041E"/>
                </a:solidFill>
              </a:rPr>
              <a:t>Adresa pro zasílání dokumentů</a:t>
            </a:r>
          </a:p>
        </p:txBody>
      </p:sp>
      <p:sp>
        <p:nvSpPr>
          <p:cNvPr id="11" name="Nadpis 5">
            <a:extLst>
              <a:ext uri="{FF2B5EF4-FFF2-40B4-BE49-F238E27FC236}">
                <a16:creationId xmlns:a16="http://schemas.microsoft.com/office/drawing/2014/main" id="{4479BB63-C8EE-89C7-018F-92B0039A5841}"/>
              </a:ext>
            </a:extLst>
          </p:cNvPr>
          <p:cNvSpPr txBox="1">
            <a:spLocks/>
          </p:cNvSpPr>
          <p:nvPr/>
        </p:nvSpPr>
        <p:spPr>
          <a:xfrm>
            <a:off x="623886" y="476252"/>
            <a:ext cx="9056141" cy="4431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>
                <a:solidFill>
                  <a:srgbClr val="FF0000"/>
                </a:solidFill>
                <a:latin typeface="Source Sans Pro SemiBold (Nadpisy)"/>
                <a:ea typeface="Source Sans Pro" panose="020B0503030403020204" pitchFamily="34" charset="0"/>
              </a:rPr>
              <a:t>DOKUMENTY – DORUČENÍ ORIGINÁLŮ DO KB</a:t>
            </a: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B3B13B13-8505-B6E6-6E77-65367CA20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cs-CZ" dirty="0"/>
              <a:t>Metodické a procesní nastavení</a:t>
            </a:r>
          </a:p>
        </p:txBody>
      </p:sp>
    </p:spTree>
    <p:extLst>
      <p:ext uri="{BB962C8B-B14F-4D97-AF65-F5344CB8AC3E}">
        <p14:creationId xmlns:p14="http://schemas.microsoft.com/office/powerpoint/2010/main" val="42567814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E2AE5D8-3725-9A2F-7A4B-2B931D1EBCA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3887" y="1261586"/>
            <a:ext cx="4722539" cy="465506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buClr>
                <a:srgbClr val="C00000"/>
              </a:buClr>
              <a:buSzPct val="140000"/>
            </a:pPr>
            <a:r>
              <a:rPr lang="cs-CZ" sz="3200" b="1" u="sng" kern="0" dirty="0">
                <a:solidFill>
                  <a:srgbClr val="FF0000"/>
                </a:solidFill>
                <a:latin typeface="Source Sans Pro  "/>
                <a:ea typeface="Source Sans Pro Black" panose="020B08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www.partneri-kb.cz</a:t>
            </a:r>
            <a:br>
              <a:rPr lang="cs-CZ" sz="3200" b="1" u="sng" kern="0" dirty="0">
                <a:solidFill>
                  <a:srgbClr val="FF0000"/>
                </a:solidFill>
                <a:latin typeface="Source Sans Pro  "/>
                <a:ea typeface="Source Sans Pro Black" panose="020B0803030403020204" pitchFamily="34" charset="0"/>
              </a:rPr>
            </a:br>
            <a:endParaRPr lang="cs-CZ" sz="1000" b="1" u="sng" kern="0" dirty="0">
              <a:solidFill>
                <a:srgbClr val="FF0000"/>
              </a:solidFill>
              <a:latin typeface="Source Sans Pro  "/>
              <a:ea typeface="Source Sans Pro Black" panose="020B0803030403020204" pitchFamily="34" charset="0"/>
            </a:endParaRPr>
          </a:p>
          <a:p>
            <a:pPr marL="457200" indent="-457200" algn="l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2400" kern="0" dirty="0">
                <a:latin typeface="Source Sans Pro" panose="020B0503030403020204" pitchFamily="34" charset="0"/>
                <a:ea typeface="Source Sans Pro" panose="020B0503030403020204" pitchFamily="34" charset="0"/>
              </a:rPr>
              <a:t>Formuláře</a:t>
            </a:r>
          </a:p>
          <a:p>
            <a:pPr marL="457200" indent="-457200" algn="l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2400" kern="0" dirty="0">
                <a:latin typeface="Source Sans Pro" panose="020B0503030403020204" pitchFamily="34" charset="0"/>
                <a:ea typeface="Source Sans Pro" panose="020B0503030403020204" pitchFamily="34" charset="0"/>
              </a:rPr>
              <a:t>Metodika</a:t>
            </a:r>
          </a:p>
          <a:p>
            <a:pPr marL="457200" indent="-457200" algn="l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2400" kern="0" dirty="0">
                <a:latin typeface="Source Sans Pro" panose="020B0503030403020204" pitchFamily="34" charset="0"/>
                <a:ea typeface="Source Sans Pro" panose="020B0503030403020204" pitchFamily="34" charset="0"/>
              </a:rPr>
              <a:t>Návody</a:t>
            </a:r>
          </a:p>
          <a:p>
            <a:pPr marL="457200" indent="-457200" algn="l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2400" kern="0" dirty="0">
                <a:latin typeface="Source Sans Pro" panose="020B0503030403020204" pitchFamily="34" charset="0"/>
                <a:ea typeface="Source Sans Pro" panose="020B0503030403020204" pitchFamily="34" charset="0"/>
              </a:rPr>
              <a:t>Kalkulačky</a:t>
            </a:r>
          </a:p>
          <a:p>
            <a:pPr marL="457200" indent="-457200" algn="l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2400" kern="0" dirty="0">
                <a:latin typeface="Source Sans Pro" panose="020B0503030403020204" pitchFamily="34" charset="0"/>
                <a:ea typeface="Source Sans Pro" panose="020B0503030403020204" pitchFamily="34" charset="0"/>
              </a:rPr>
              <a:t>Kontakty</a:t>
            </a:r>
          </a:p>
          <a:p>
            <a:pPr marL="457200" indent="-457200" algn="l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2400" kern="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Videonávody</a:t>
            </a:r>
            <a:endParaRPr lang="cs-CZ" sz="2400" kern="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spcBef>
                <a:spcPts val="1800"/>
              </a:spcBef>
              <a:buClr>
                <a:srgbClr val="C00000"/>
              </a:buClr>
              <a:buSzPct val="140000"/>
              <a:buNone/>
            </a:pPr>
            <a:endParaRPr lang="cs-CZ" sz="3300" b="0" kern="0" dirty="0">
              <a:solidFill>
                <a:schemeClr val="tx1"/>
              </a:solidFill>
              <a:latin typeface="Calibri (Základní text)"/>
              <a:ea typeface="Source Sans Pro Black" panose="020B0803030403020204" pitchFamily="34" charset="0"/>
            </a:endParaRPr>
          </a:p>
          <a:p>
            <a:endParaRPr lang="en-CZ" dirty="0"/>
          </a:p>
        </p:txBody>
      </p:sp>
      <p:sp>
        <p:nvSpPr>
          <p:cNvPr id="3" name="Nadpis 5">
            <a:extLst>
              <a:ext uri="{FF2B5EF4-FFF2-40B4-BE49-F238E27FC236}">
                <a16:creationId xmlns:a16="http://schemas.microsoft.com/office/drawing/2014/main" id="{BAE109BB-03C7-4566-131E-E9EDFF1C216A}"/>
              </a:ext>
            </a:extLst>
          </p:cNvPr>
          <p:cNvSpPr txBox="1">
            <a:spLocks/>
          </p:cNvSpPr>
          <p:nvPr/>
        </p:nvSpPr>
        <p:spPr>
          <a:xfrm>
            <a:off x="623887" y="476252"/>
            <a:ext cx="8675561" cy="4431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>
                <a:solidFill>
                  <a:srgbClr val="FF0000"/>
                </a:solidFill>
                <a:latin typeface="Source Sans Pro SemiBold (Nadpisy)"/>
                <a:cs typeface="Segoe UI" panose="020B0502040204020203" pitchFamily="34" charset="0"/>
              </a:rPr>
              <a:t>PARTNERSKÉ STRÁNKY</a:t>
            </a:r>
          </a:p>
        </p:txBody>
      </p:sp>
      <p:pic>
        <p:nvPicPr>
          <p:cNvPr id="6" name="Obrázek 5" descr="Obsah obrázku text, snímek obrazovky, software, Webová stránka&#10;&#10;Obsah vygenerovaný umělou inteligencí může být nesprávný.">
            <a:extLst>
              <a:ext uri="{FF2B5EF4-FFF2-40B4-BE49-F238E27FC236}">
                <a16:creationId xmlns:a16="http://schemas.microsoft.com/office/drawing/2014/main" id="{A40D0C5F-8426-5DBD-DBC6-E1CC8BDE45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106" y="393125"/>
            <a:ext cx="5934827" cy="558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4136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7">
            <a:extLst>
              <a:ext uri="{FF2B5EF4-FFF2-40B4-BE49-F238E27FC236}">
                <a16:creationId xmlns:a16="http://schemas.microsoft.com/office/drawing/2014/main" id="{80B5024F-44A8-9361-E5ED-D09D47A9FE82}"/>
              </a:ext>
            </a:extLst>
          </p:cNvPr>
          <p:cNvSpPr/>
          <p:nvPr/>
        </p:nvSpPr>
        <p:spPr>
          <a:xfrm>
            <a:off x="2027457" y="1579583"/>
            <a:ext cx="3355848" cy="3827512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19050" cap="rnd" cmpd="sng" algn="ctr">
            <a:solidFill>
              <a:srgbClr val="B0151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   "/>
              </a:rPr>
              <a:t>955 559 553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2400" b="1" kern="0" dirty="0">
              <a:solidFill>
                <a:prstClr val="white"/>
              </a:solidFill>
              <a:latin typeface="Source Sans Pro   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   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   "/>
              </a:rPr>
              <a:t>info.partneri@kb.cz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b="1" kern="0" dirty="0">
                <a:solidFill>
                  <a:prstClr val="white"/>
                </a:solidFill>
                <a:latin typeface="Source Sans Pro   "/>
              </a:rPr>
              <a:t>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2400" b="1" kern="0" dirty="0">
              <a:solidFill>
                <a:prstClr val="white"/>
              </a:solidFill>
              <a:latin typeface="Source Sans Pro   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b="1" kern="0" dirty="0">
                <a:solidFill>
                  <a:prstClr val="white"/>
                </a:solidFill>
                <a:latin typeface="Source Sans Pro   "/>
              </a:rPr>
              <a:t>     Po-Čt  8:30 -17:00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   "/>
              </a:rPr>
              <a:t>     Pá         8:00 -16:00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9D2D882-A41B-ED81-FA7F-A9EE08C486CE}"/>
              </a:ext>
            </a:extLst>
          </p:cNvPr>
          <p:cNvSpPr txBox="1"/>
          <p:nvPr/>
        </p:nvSpPr>
        <p:spPr>
          <a:xfrm>
            <a:off x="5848893" y="1690419"/>
            <a:ext cx="4402012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3200" b="1" dirty="0"/>
              <a:t>VOLBA 1: HYPOTÉKY KB</a:t>
            </a:r>
          </a:p>
          <a:p>
            <a:pPr>
              <a:buClr>
                <a:srgbClr val="FF0000"/>
              </a:buClr>
            </a:pPr>
            <a:endParaRPr lang="cs-CZ" sz="1800" u="sng" dirty="0"/>
          </a:p>
          <a:p>
            <a:pPr>
              <a:buClr>
                <a:srgbClr val="FF0000"/>
              </a:buClr>
            </a:pPr>
            <a:r>
              <a:rPr lang="cs-CZ" sz="1800" u="sng" dirty="0"/>
              <a:t>Rozsah podpory:</a:t>
            </a:r>
          </a:p>
          <a:p>
            <a:pPr>
              <a:buClr>
                <a:srgbClr val="FF0000"/>
              </a:buClr>
            </a:pPr>
            <a:endParaRPr lang="cs-CZ" sz="1800" u="sng" dirty="0"/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sz="1800" dirty="0"/>
              <a:t>Metodika hypotéčních úvěrů KB včetně metodiky příjmů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cs-CZ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sz="18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</a:t>
            </a:r>
            <a: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odpora při zadání, orientaci a správě hypoték v systému </a:t>
            </a:r>
            <a:r>
              <a:rPr lang="cs-CZ" sz="1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Noby</a:t>
            </a:r>
            <a:endParaRPr lang="cs-CZ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buClr>
                <a:srgbClr val="FF0000"/>
              </a:buClr>
            </a:pPr>
            <a:endParaRPr lang="cs-CZ" sz="1800" dirty="0"/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sz="1800" dirty="0"/>
              <a:t>Konzultace chybových hlášek</a:t>
            </a:r>
          </a:p>
        </p:txBody>
      </p:sp>
      <p:sp>
        <p:nvSpPr>
          <p:cNvPr id="2" name="Nadpis 5">
            <a:extLst>
              <a:ext uri="{FF2B5EF4-FFF2-40B4-BE49-F238E27FC236}">
                <a16:creationId xmlns:a16="http://schemas.microsoft.com/office/drawing/2014/main" id="{07961EFE-9ED1-25A3-982E-C70A501FA3BE}"/>
              </a:ext>
            </a:extLst>
          </p:cNvPr>
          <p:cNvSpPr txBox="1">
            <a:spLocks/>
          </p:cNvSpPr>
          <p:nvPr/>
        </p:nvSpPr>
        <p:spPr>
          <a:xfrm>
            <a:off x="623887" y="476252"/>
            <a:ext cx="8675561" cy="4431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>
                <a:solidFill>
                  <a:srgbClr val="FF0000"/>
                </a:solidFill>
                <a:latin typeface="Source Sans Pro SemiBold (Nadpisy)"/>
                <a:cs typeface="Segoe UI" panose="020B0502040204020203" pitchFamily="34" charset="0"/>
              </a:rPr>
              <a:t>LINKA OBCHODNÍ PODPORY</a:t>
            </a:r>
          </a:p>
        </p:txBody>
      </p:sp>
      <p:pic>
        <p:nvPicPr>
          <p:cNvPr id="10" name="Obrázek 9" descr="Obsah obrázku design&#10;&#10;Obsah vygenerovaný umělou inteligencí může být nesprávný.">
            <a:extLst>
              <a:ext uri="{FF2B5EF4-FFF2-40B4-BE49-F238E27FC236}">
                <a16:creationId xmlns:a16="http://schemas.microsoft.com/office/drawing/2014/main" id="{C571E7BB-5B76-84E1-061A-2E3E95884D2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336" y="0"/>
            <a:ext cx="1911600" cy="19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067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025A76-9FA8-2823-6F21-80D5E256A8F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5328" y="960120"/>
            <a:ext cx="6480756" cy="2099602"/>
          </a:xfrm>
        </p:spPr>
        <p:txBody>
          <a:bodyPr>
            <a:normAutofit/>
          </a:bodyPr>
          <a:lstStyle/>
          <a:p>
            <a:r>
              <a:rPr lang="cs-CZ" sz="4800" dirty="0">
                <a:latin typeface="Source Sans Pro SemiBold (Nadpisy)"/>
              </a:rPr>
              <a:t>Děkujeme za pozornost</a:t>
            </a:r>
            <a:endParaRPr lang="en-CZ" sz="4800" dirty="0">
              <a:latin typeface="Source Sans Pro SemiBold (Nadpisy)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E7990E-8CF5-967D-2A57-6AE9B82DBA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cs-CZ" sz="3400" dirty="0"/>
              <a:t>Pojďme se přihlásit a zadat hypoteční úvěr do NOBY</a:t>
            </a:r>
          </a:p>
          <a:p>
            <a:endParaRPr lang="en-CZ" dirty="0"/>
          </a:p>
        </p:txBody>
      </p:sp>
      <p:pic>
        <p:nvPicPr>
          <p:cNvPr id="5" name="Picture 36">
            <a:extLst>
              <a:ext uri="{FF2B5EF4-FFF2-40B4-BE49-F238E27FC236}">
                <a16:creationId xmlns:a16="http://schemas.microsoft.com/office/drawing/2014/main" id="{4B999E8F-51C4-8953-08D6-9BF00812D9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39668" y="0"/>
            <a:ext cx="2523600" cy="252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652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A337914-463C-3962-E635-6E0EA0B69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AML</a:t>
            </a:r>
            <a:r>
              <a:rPr lang="en-US" dirty="0"/>
              <a:t>&amp;</a:t>
            </a:r>
            <a:r>
              <a:rPr lang="cs-CZ" dirty="0"/>
              <a:t>CFT</a:t>
            </a:r>
          </a:p>
          <a:p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A77B09-043B-6872-4457-35591CAB7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14A4-6233-48FE-B326-EAC358E8BEE1}" type="slidenum">
              <a:rPr lang="cs-CZ" smtClean="0"/>
              <a:t>3</a:t>
            </a:fld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FABE84E2-C55E-3F79-C5C7-2A338EF73678}"/>
              </a:ext>
            </a:extLst>
          </p:cNvPr>
          <p:cNvSpPr/>
          <p:nvPr/>
        </p:nvSpPr>
        <p:spPr>
          <a:xfrm>
            <a:off x="1802674" y="6356350"/>
            <a:ext cx="1288869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E4B35E7-7BB7-8A8F-9ECB-9C7638C9DE36}"/>
              </a:ext>
            </a:extLst>
          </p:cNvPr>
          <p:cNvSpPr txBox="1"/>
          <p:nvPr/>
        </p:nvSpPr>
        <p:spPr>
          <a:xfrm>
            <a:off x="622799" y="1397674"/>
            <a:ext cx="11232869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cs-CZ" sz="2000" b="1" dirty="0">
                <a:solidFill>
                  <a:srgbClr val="FF0000"/>
                </a:solidFill>
                <a:latin typeface="Source Sans Pro   "/>
                <a:cs typeface="Segoe UI" panose="020B0502040204020203" pitchFamily="34" charset="0"/>
              </a:rPr>
              <a:t>AML = Anti-Money-</a:t>
            </a:r>
            <a:r>
              <a:rPr lang="cs-CZ" sz="2000" b="1" dirty="0" err="1">
                <a:solidFill>
                  <a:srgbClr val="FF0000"/>
                </a:solidFill>
                <a:latin typeface="Source Sans Pro   "/>
                <a:cs typeface="Segoe UI" panose="020B0502040204020203" pitchFamily="34" charset="0"/>
              </a:rPr>
              <a:t>Laundering</a:t>
            </a:r>
            <a:r>
              <a:rPr lang="cs-CZ" sz="2000" b="1" dirty="0">
                <a:solidFill>
                  <a:srgbClr val="FF0000"/>
                </a:solidFill>
                <a:latin typeface="Source Sans Pro   "/>
                <a:cs typeface="Segoe UI" panose="020B0502040204020203" pitchFamily="34" charset="0"/>
              </a:rPr>
              <a:t> (boj proti praní špinavých peněz)</a:t>
            </a:r>
          </a:p>
          <a:p>
            <a:pPr marL="0" indent="0">
              <a:buNone/>
            </a:pPr>
            <a:endParaRPr lang="cs-CZ" sz="2000" b="1" dirty="0">
              <a:solidFill>
                <a:srgbClr val="FF0000"/>
              </a:solidFill>
              <a:latin typeface="Source Sans Pro   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cs-CZ" sz="2000" b="1" dirty="0">
                <a:solidFill>
                  <a:srgbClr val="FF0000"/>
                </a:solidFill>
                <a:latin typeface="Source Sans Pro   "/>
                <a:cs typeface="Segoe UI" panose="020B0502040204020203" pitchFamily="34" charset="0"/>
              </a:rPr>
              <a:t>CFT = </a:t>
            </a:r>
            <a:r>
              <a:rPr lang="cs-CZ" sz="2000" b="1" dirty="0" err="1">
                <a:solidFill>
                  <a:srgbClr val="FF0000"/>
                </a:solidFill>
                <a:latin typeface="Source Sans Pro   "/>
                <a:cs typeface="Segoe UI" panose="020B0502040204020203" pitchFamily="34" charset="0"/>
              </a:rPr>
              <a:t>Countering</a:t>
            </a:r>
            <a:r>
              <a:rPr lang="cs-CZ" sz="2000" b="1" dirty="0">
                <a:solidFill>
                  <a:srgbClr val="FF0000"/>
                </a:solidFill>
                <a:latin typeface="Source Sans Pro   "/>
                <a:cs typeface="Segoe UI" panose="020B0502040204020203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Source Sans Pro   "/>
                <a:cs typeface="Segoe UI" panose="020B0502040204020203" pitchFamily="34" charset="0"/>
              </a:rPr>
              <a:t>the</a:t>
            </a:r>
            <a:r>
              <a:rPr lang="cs-CZ" sz="2000" b="1" dirty="0">
                <a:solidFill>
                  <a:srgbClr val="FF0000"/>
                </a:solidFill>
                <a:latin typeface="Source Sans Pro   "/>
                <a:cs typeface="Segoe UI" panose="020B0502040204020203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Source Sans Pro   "/>
                <a:cs typeface="Segoe UI" panose="020B0502040204020203" pitchFamily="34" charset="0"/>
              </a:rPr>
              <a:t>Financing</a:t>
            </a:r>
            <a:r>
              <a:rPr lang="cs-CZ" sz="2000" b="1" dirty="0">
                <a:solidFill>
                  <a:srgbClr val="FF0000"/>
                </a:solidFill>
                <a:latin typeface="Source Sans Pro   "/>
                <a:cs typeface="Segoe UI" panose="020B0502040204020203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Source Sans Pro   "/>
                <a:cs typeface="Segoe UI" panose="020B0502040204020203" pitchFamily="34" charset="0"/>
              </a:rPr>
              <a:t>of</a:t>
            </a:r>
            <a:r>
              <a:rPr lang="cs-CZ" sz="2000" b="1" dirty="0">
                <a:solidFill>
                  <a:srgbClr val="FF0000"/>
                </a:solidFill>
                <a:latin typeface="Source Sans Pro   "/>
                <a:cs typeface="Segoe UI" panose="020B0502040204020203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Source Sans Pro   "/>
                <a:cs typeface="Segoe UI" panose="020B0502040204020203" pitchFamily="34" charset="0"/>
              </a:rPr>
              <a:t>Terrorism</a:t>
            </a:r>
            <a:r>
              <a:rPr lang="cs-CZ" sz="2000" b="1" dirty="0">
                <a:solidFill>
                  <a:srgbClr val="FF0000"/>
                </a:solidFill>
                <a:latin typeface="Source Sans Pro   "/>
                <a:cs typeface="Segoe UI" panose="020B0502040204020203" pitchFamily="34" charset="0"/>
              </a:rPr>
              <a:t> (Boj proti financování terorismu)</a:t>
            </a:r>
            <a:endParaRPr lang="cs-CZ" sz="2000" dirty="0">
              <a:solidFill>
                <a:srgbClr val="FF0000"/>
              </a:solidFill>
              <a:latin typeface="Source Sans Pro   "/>
              <a:cs typeface="Segoe UI" panose="020B0502040204020203" pitchFamily="34" charset="0"/>
            </a:endParaRPr>
          </a:p>
          <a:p>
            <a:pPr>
              <a:buClr>
                <a:srgbClr val="FF0000"/>
              </a:buClr>
            </a:pPr>
            <a:endParaRPr lang="cs-CZ" sz="2400" dirty="0">
              <a:effectLst/>
              <a:latin typeface="Source Sans Pro   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>
              <a:buClr>
                <a:srgbClr val="FF0000"/>
              </a:buClr>
            </a:pPr>
            <a:r>
              <a:rPr lang="cs-CZ" sz="2000" b="1" dirty="0">
                <a:latin typeface="Source Sans Pro   "/>
                <a:ea typeface="Calibri" panose="020F0502020204030204" pitchFamily="34" charset="0"/>
                <a:cs typeface="Segoe UI" panose="020B0502040204020203" pitchFamily="34" charset="0"/>
              </a:rPr>
              <a:t>Smysl a účel systému AML/CFT</a:t>
            </a:r>
          </a:p>
          <a:p>
            <a:pPr>
              <a:buClr>
                <a:srgbClr val="FF0000"/>
              </a:buClr>
            </a:pPr>
            <a:endParaRPr lang="cs-CZ" sz="2000" b="1" dirty="0">
              <a:effectLst/>
              <a:latin typeface="Source Sans Pro   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dirty="0">
                <a:effectLst/>
                <a:latin typeface="Source Sans Pro   "/>
                <a:ea typeface="Calibri" panose="020F0502020204030204" pitchFamily="34" charset="0"/>
                <a:cs typeface="Segoe UI" panose="020B0502040204020203" pitchFamily="34" charset="0"/>
              </a:rPr>
              <a:t>Zabránit zneužívání finančního systému k praní špinavých peně</a:t>
            </a:r>
            <a:r>
              <a:rPr lang="cs-CZ" dirty="0">
                <a:latin typeface="Source Sans Pro   "/>
                <a:ea typeface="Calibri" panose="020F0502020204030204" pitchFamily="34" charset="0"/>
                <a:cs typeface="Segoe UI" panose="020B0502040204020203" pitchFamily="34" charset="0"/>
              </a:rPr>
              <a:t>z, financování terorismu a financování šíření zbraní hromadného ničení</a:t>
            </a:r>
          </a:p>
          <a:p>
            <a:pPr marL="171450" indent="-17145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cs-CZ" dirty="0">
              <a:effectLst/>
              <a:latin typeface="Source Sans Pro   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dirty="0">
                <a:effectLst/>
                <a:latin typeface="Source Sans Pro   "/>
                <a:ea typeface="Calibri" panose="020F0502020204030204" pitchFamily="34" charset="0"/>
                <a:cs typeface="Segoe UI" panose="020B0502040204020203" pitchFamily="34" charset="0"/>
              </a:rPr>
              <a:t>Uchování stop po přesunech majetku včetně záznamu o tom od koho, prostřednictvím koho a ke komu se tyto prostředky přemisťovaly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2400" b="1" dirty="0">
              <a:latin typeface="Source Sans Pro   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algn="ctr"/>
            <a:r>
              <a:rPr lang="cs-CZ" sz="2000" b="1" dirty="0">
                <a:latin typeface="Source Sans Pro   "/>
                <a:ea typeface="Calibri" panose="020F0502020204030204" pitchFamily="34" charset="0"/>
                <a:cs typeface="Segoe UI" panose="020B0502040204020203" pitchFamily="34" charset="0"/>
              </a:rPr>
              <a:t>Základním právním předpisem, který stanoví podmínky, požadavky a povinnosti systému AML pro povinné osoby je zákon č.253/2008 Sb., o některých opatřeních proti legalizaci výnosů z trestné činnosti a financování terorismu </a:t>
            </a:r>
            <a:r>
              <a:rPr lang="cs-CZ" sz="2000" b="0" dirty="0">
                <a:latin typeface="Source Sans Pro   "/>
                <a:cs typeface="Segoe UI" panose="020B0502040204020203" pitchFamily="34" charset="0"/>
              </a:rPr>
              <a:t>(</a:t>
            </a:r>
            <a:r>
              <a:rPr lang="cs-CZ" sz="2000" b="0" dirty="0">
                <a:solidFill>
                  <a:srgbClr val="FF0000"/>
                </a:solidFill>
                <a:latin typeface="Source Sans Pro   "/>
                <a:cs typeface="Segoe UI" panose="020B050204020402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https://www.zakonyprolidi.cz/cs/2008-253/zneni-20210801</a:t>
            </a:r>
            <a:r>
              <a:rPr lang="cs-CZ" sz="2000" b="0" dirty="0">
                <a:latin typeface="Source Sans Pro   "/>
                <a:cs typeface="Segoe UI" panose="020B0502040204020203" pitchFamily="34" charset="0"/>
              </a:rPr>
              <a:t>).</a:t>
            </a:r>
            <a:endParaRPr lang="cs-CZ" sz="2000" b="1" dirty="0">
              <a:latin typeface="Source Sans Pro   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7C230F45-7975-2647-9B9C-164D52294565}"/>
              </a:ext>
            </a:extLst>
          </p:cNvPr>
          <p:cNvSpPr txBox="1"/>
          <p:nvPr/>
        </p:nvSpPr>
        <p:spPr>
          <a:xfrm>
            <a:off x="622800" y="475200"/>
            <a:ext cx="5196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FF0000"/>
                </a:solidFill>
                <a:latin typeface="Source Sans Pro SemiBold (Nadpisy)"/>
                <a:cs typeface="Segoe UI" panose="020B0502040204020203" pitchFamily="34" charset="0"/>
              </a:rPr>
              <a:t>AML</a:t>
            </a:r>
            <a:r>
              <a:rPr lang="en-US" sz="3200" dirty="0">
                <a:solidFill>
                  <a:srgbClr val="FF0000"/>
                </a:solidFill>
                <a:latin typeface="Source Sans Pro SemiBold (Nadpisy)"/>
                <a:cs typeface="Segoe UI" panose="020B0502040204020203" pitchFamily="34" charset="0"/>
              </a:rPr>
              <a:t>&amp;</a:t>
            </a:r>
            <a:r>
              <a:rPr lang="cs-CZ" sz="3200" dirty="0">
                <a:solidFill>
                  <a:srgbClr val="FF0000"/>
                </a:solidFill>
                <a:latin typeface="Source Sans Pro SemiBold (Nadpisy)"/>
                <a:cs typeface="Segoe UI" panose="020B0502040204020203" pitchFamily="34" charset="0"/>
              </a:rPr>
              <a:t>CTF</a:t>
            </a:r>
          </a:p>
        </p:txBody>
      </p:sp>
      <p:pic>
        <p:nvPicPr>
          <p:cNvPr id="4" name="Obrázek 3" descr="Obsah obrázku design&#10;&#10;Obsah vygenerovaný umělou inteligencí může být nesprávný.">
            <a:extLst>
              <a:ext uri="{FF2B5EF4-FFF2-40B4-BE49-F238E27FC236}">
                <a16:creationId xmlns:a16="http://schemas.microsoft.com/office/drawing/2014/main" id="{B68FE509-BDAB-88A5-896C-3BB4131529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021" y="0"/>
            <a:ext cx="2264979" cy="226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386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A337914-463C-3962-E635-6E0EA0B69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AML</a:t>
            </a:r>
            <a:r>
              <a:rPr lang="en-US" dirty="0"/>
              <a:t>&amp;</a:t>
            </a:r>
            <a:r>
              <a:rPr lang="cs-CZ" dirty="0"/>
              <a:t>CFT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A77B09-043B-6872-4457-35591CAB7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14A4-6233-48FE-B326-EAC358E8BEE1}" type="slidenum">
              <a:rPr lang="cs-CZ" smtClean="0"/>
              <a:t>4</a:t>
            </a:fld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FABE84E2-C55E-3F79-C5C7-2A338EF73678}"/>
              </a:ext>
            </a:extLst>
          </p:cNvPr>
          <p:cNvSpPr/>
          <p:nvPr/>
        </p:nvSpPr>
        <p:spPr>
          <a:xfrm>
            <a:off x="1802674" y="6356350"/>
            <a:ext cx="1288869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B2B650D-799F-1910-8157-7DBFDEE8113C}"/>
              </a:ext>
            </a:extLst>
          </p:cNvPr>
          <p:cNvSpPr txBox="1"/>
          <p:nvPr/>
        </p:nvSpPr>
        <p:spPr>
          <a:xfrm>
            <a:off x="622800" y="475200"/>
            <a:ext cx="5196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FF0000"/>
                </a:solidFill>
                <a:latin typeface="Source Sans Pro SemiBold (Nadpisy)"/>
                <a:cs typeface="Segoe UI" panose="020B0502040204020203" pitchFamily="34" charset="0"/>
              </a:rPr>
              <a:t>AML</a:t>
            </a:r>
          </a:p>
        </p:txBody>
      </p:sp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FB8234DB-D363-973C-F44E-AF2BFF9720CB}"/>
              </a:ext>
            </a:extLst>
          </p:cNvPr>
          <p:cNvSpPr txBox="1">
            <a:spLocks/>
          </p:cNvSpPr>
          <p:nvPr/>
        </p:nvSpPr>
        <p:spPr>
          <a:xfrm>
            <a:off x="622800" y="1290038"/>
            <a:ext cx="9450928" cy="42779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>
                <a:latin typeface="Source Sans Pro   "/>
                <a:cs typeface="Segoe UI" panose="020B0502040204020203" pitchFamily="34" charset="0"/>
              </a:rPr>
              <a:t>Praním špinavých peněz se rozumí jednání sledující zakrytí nezákonného původu jakékoliv ekonomické výhody (majetku) vyplývající z trestné činnosti s cílem vzbudit zdání, že jde o majetkový prospěch nabytý v souladu se zákonem.</a:t>
            </a:r>
          </a:p>
          <a:p>
            <a:pPr marL="0" indent="0">
              <a:buNone/>
            </a:pPr>
            <a:endParaRPr lang="cs-CZ" sz="1600" b="1" dirty="0">
              <a:latin typeface="Source Sans Pro   "/>
              <a:cs typeface="Segoe UI" panose="020B0502040204020203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sz="1800" b="0" dirty="0">
                <a:latin typeface="Source Sans Pro   "/>
                <a:cs typeface="Segoe UI" panose="020B0502040204020203" pitchFamily="34" charset="0"/>
              </a:rPr>
              <a:t>přeměna nebo převod majetku s vědomím, že pochází z trestné činnosti za účele utajení nebo zastření původu nebo za účelem napomáhat osobě, která se účastní páchání takové činnosti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sz="1800" b="0" dirty="0">
                <a:latin typeface="Source Sans Pro   "/>
                <a:cs typeface="Segoe UI" panose="020B0502040204020203" pitchFamily="34" charset="0"/>
              </a:rPr>
              <a:t>utajení nebo zastření skutečné povahy, zdroje, umístění,  pohybu majetku nebo nakládání s ním nebo změny práv k majetku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sz="1800" b="0" dirty="0">
                <a:latin typeface="Source Sans Pro   "/>
                <a:cs typeface="Segoe UI" panose="020B0502040204020203" pitchFamily="34" charset="0"/>
              </a:rPr>
              <a:t>nabytí, držení, použití nebo nakládání s majetkem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sz="1800" b="0" dirty="0">
                <a:latin typeface="Source Sans Pro   "/>
                <a:cs typeface="Segoe UI" panose="020B0502040204020203" pitchFamily="34" charset="0"/>
              </a:rPr>
              <a:t>zločinné spolčení osob nebo jiná forma součinnosti za účelem jednání výše</a:t>
            </a:r>
          </a:p>
        </p:txBody>
      </p:sp>
      <p:pic>
        <p:nvPicPr>
          <p:cNvPr id="4" name="Obrázek 3" descr="Obsah obrázku design&#10;&#10;Obsah vygenerovaný umělou inteligencí může být nesprávný.">
            <a:extLst>
              <a:ext uri="{FF2B5EF4-FFF2-40B4-BE49-F238E27FC236}">
                <a16:creationId xmlns:a16="http://schemas.microsoft.com/office/drawing/2014/main" id="{EBEE640E-C04D-12CA-3363-A3C845D19B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021" y="0"/>
            <a:ext cx="2264979" cy="226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098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A337914-463C-3962-E635-6E0EA0B69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AML</a:t>
            </a:r>
            <a:r>
              <a:rPr lang="en-US" dirty="0"/>
              <a:t>&amp;</a:t>
            </a:r>
            <a:r>
              <a:rPr lang="cs-CZ" dirty="0"/>
              <a:t>CFT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A77B09-043B-6872-4457-35591CAB7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14A4-6233-48FE-B326-EAC358E8BEE1}" type="slidenum">
              <a:rPr lang="cs-CZ" smtClean="0"/>
              <a:t>5</a:t>
            </a:fld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FABE84E2-C55E-3F79-C5C7-2A338EF73678}"/>
              </a:ext>
            </a:extLst>
          </p:cNvPr>
          <p:cNvSpPr/>
          <p:nvPr/>
        </p:nvSpPr>
        <p:spPr>
          <a:xfrm>
            <a:off x="1802674" y="6356350"/>
            <a:ext cx="1288869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C50EFA7-21B1-C6CF-9722-1954E569BB7D}"/>
              </a:ext>
            </a:extLst>
          </p:cNvPr>
          <p:cNvSpPr txBox="1">
            <a:spLocks/>
          </p:cNvSpPr>
          <p:nvPr/>
        </p:nvSpPr>
        <p:spPr>
          <a:xfrm>
            <a:off x="693904" y="1298844"/>
            <a:ext cx="9523411" cy="46043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Arial" pitchFamily="34" charset="0"/>
              <a:buNone/>
              <a:defRPr lang="en-US" sz="1200" b="1" kern="1200" baseline="0" noProof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15450" indent="-1714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SzPct val="100000"/>
              <a:buFont typeface="Wingdings" panose="05000000000000000000" pitchFamily="2" charset="2"/>
              <a:buChar char=""/>
              <a:defRPr lang="en-US" sz="1200" kern="1200" noProof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9450" indent="-1714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Source Sans Pro" panose="020B0503030403020204" pitchFamily="34" charset="0"/>
              <a:buChar char="–"/>
              <a:defRPr lang="en-US" sz="1200" kern="1200" noProof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03450" indent="-17145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Tx/>
              <a:buFont typeface="Source Sans Pro" panose="020B0503030403020204" pitchFamily="34" charset="0"/>
              <a:buChar char="-"/>
              <a:defRPr lang="en-US" sz="1200" kern="1200" noProof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0" indent="0" algn="l" defTabSz="914400" rtl="0" eaLnBrk="1" latinLnBrk="0" hangingPunct="1">
              <a:spcBef>
                <a:spcPts val="2000"/>
              </a:spcBef>
              <a:buClr>
                <a:schemeClr val="tx2"/>
              </a:buClr>
              <a:buFontTx/>
              <a:buNone/>
              <a:defRPr lang="en-US" sz="1200" b="1" kern="1200" cap="all" baseline="0" noProof="0">
                <a:solidFill>
                  <a:schemeClr val="bg2"/>
                </a:solidFill>
                <a:latin typeface="Calibri" panose="020F0502020204030204" pitchFamily="34" charset="0"/>
                <a:ea typeface="Source Sans Pro Black" panose="020B080303040302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10101">
                  <a:lumMod val="75000"/>
                  <a:lumOff val="25000"/>
                </a:srgbClr>
              </a:buClr>
              <a:buSzPct val="90000"/>
              <a:buFont typeface="Arial" pitchFamily="34" charset="0"/>
              <a:buNone/>
              <a:tabLst/>
              <a:defRPr/>
            </a:pPr>
            <a:r>
              <a:rPr lang="cs-CZ" sz="2000" dirty="0">
                <a:solidFill>
                  <a:srgbClr val="010101"/>
                </a:solidFill>
                <a:latin typeface="Source Sans Pro   "/>
                <a:cs typeface="Segoe UI" panose="020B0502040204020203" pitchFamily="34" charset="0"/>
              </a:rPr>
              <a:t>Bojem proti financování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10101"/>
                </a:solidFill>
                <a:effectLst/>
                <a:uLnTx/>
                <a:uFillTx/>
                <a:latin typeface="Source Sans Pro   "/>
                <a:cs typeface="Segoe UI" panose="020B0502040204020203" pitchFamily="34" charset="0"/>
              </a:rPr>
              <a:t>terorismu se rozumí jednání spočívající: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lang="cs-CZ" sz="1800" b="0" dirty="0">
                <a:solidFill>
                  <a:srgbClr val="010101"/>
                </a:solidFill>
                <a:latin typeface="Source Sans Pro   "/>
                <a:cs typeface="Segoe UI" panose="020B0502040204020203" pitchFamily="34" charset="0"/>
              </a:rPr>
              <a:t>V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10101"/>
                </a:solidFill>
                <a:effectLst/>
                <a:uLnTx/>
                <a:uFillTx/>
                <a:latin typeface="Source Sans Pro   "/>
                <a:cs typeface="Segoe UI" panose="020B0502040204020203" pitchFamily="34" charset="0"/>
              </a:rPr>
              <a:t>e shromažďování nebo poskytnutí peněžních prostředků nebo jiného majetku s vědomím, že bude použit  ke spáchání teroristického činu teroru, teroristického útoku, účasti na teroristické skupině, podpory a propagace terorismu nebo trestného činu vyhrožování teroristickým činem nebo takového trestného činu, nebo k podpoře osoby nebo skupiny osob připravujících se ke spáchání takového činu.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lang="cs-CZ" sz="1800" b="0" dirty="0">
                <a:solidFill>
                  <a:srgbClr val="010101"/>
                </a:solidFill>
                <a:latin typeface="Source Sans Pro   "/>
                <a:cs typeface="Segoe UI" panose="020B0502040204020203" pitchFamily="34" charset="0"/>
              </a:rPr>
              <a:t>V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10101"/>
                </a:solidFill>
                <a:effectLst/>
                <a:uLnTx/>
                <a:uFillTx/>
                <a:latin typeface="Source Sans Pro   "/>
                <a:cs typeface="Segoe UI" panose="020B0502040204020203" pitchFamily="34" charset="0"/>
              </a:rPr>
              <a:t> jednání vedoucí k poskytnutí odměny nebo odškodnění pachatele trestného činu teroru, teroristického útoku, účasti na teroristické skupině, podpory a propagace terorismu nebo trestného činu vyhrožování teroristickým činem nebo trestného činu, nebo osoby pachateli blízké ve smyslu trestního zákona, nebo sbírání prostředků na takovou odměnu nebo na odškodnění.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lang="cs-CZ" sz="1800" b="0" dirty="0">
                <a:solidFill>
                  <a:srgbClr val="010101"/>
                </a:solidFill>
                <a:latin typeface="Source Sans Pro   "/>
                <a:cs typeface="Segoe UI" panose="020B0502040204020203" pitchFamily="34" charset="0"/>
              </a:rPr>
              <a:t>V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10101"/>
                </a:solidFill>
                <a:effectLst/>
                <a:uLnTx/>
                <a:uFillTx/>
                <a:latin typeface="Source Sans Pro   "/>
                <a:cs typeface="Segoe UI" panose="020B0502040204020203" pitchFamily="34" charset="0"/>
              </a:rPr>
              <a:t>e financování šíření zbraní hromadného ničení a to ve formě shromažďování nebo poskytnutí peněžních prostředků nebo jiného majetku s vědomím, že bude, byť jen zčásti použit šiřitelem zbraní hromadného ničení nebo pro podporu této činnosti.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10101">
                  <a:lumMod val="75000"/>
                  <a:lumOff val="25000"/>
                </a:srgbClr>
              </a:buClr>
              <a:buSzPct val="90000"/>
              <a:buFont typeface="Arial" pitchFamily="34" charset="0"/>
              <a:buNone/>
              <a:tabLst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1010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10101">
                  <a:lumMod val="75000"/>
                  <a:lumOff val="25000"/>
                </a:srgbClr>
              </a:buClr>
              <a:buSzPct val="90000"/>
              <a:buFont typeface="Arial" pitchFamily="34" charset="0"/>
              <a:buNone/>
              <a:tabLst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1010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10101">
                  <a:lumMod val="75000"/>
                  <a:lumOff val="25000"/>
                </a:srgbClr>
              </a:buClr>
              <a:buSzPct val="90000"/>
              <a:buFont typeface="Arial" pitchFamily="34" charset="0"/>
              <a:buNone/>
              <a:tabLst/>
              <a:defRPr/>
            </a:pP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1010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4F0A060B-F67F-76B0-A227-4CCE5DDB346A}"/>
              </a:ext>
            </a:extLst>
          </p:cNvPr>
          <p:cNvSpPr txBox="1"/>
          <p:nvPr/>
        </p:nvSpPr>
        <p:spPr>
          <a:xfrm>
            <a:off x="622800" y="475200"/>
            <a:ext cx="5196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FF0000"/>
                </a:solidFill>
                <a:latin typeface="Source Sans Pro SemiBold (Nadpisy)"/>
                <a:cs typeface="Segoe UI" panose="020B0502040204020203" pitchFamily="34" charset="0"/>
              </a:rPr>
              <a:t>CFT</a:t>
            </a:r>
          </a:p>
        </p:txBody>
      </p:sp>
      <p:pic>
        <p:nvPicPr>
          <p:cNvPr id="4" name="Obrázek 3" descr="Obsah obrázku design&#10;&#10;Obsah vygenerovaný umělou inteligencí může být nesprávný.">
            <a:extLst>
              <a:ext uri="{FF2B5EF4-FFF2-40B4-BE49-F238E27FC236}">
                <a16:creationId xmlns:a16="http://schemas.microsoft.com/office/drawing/2014/main" id="{E6558B80-A3AA-4044-9B41-17F10E6C6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021" y="0"/>
            <a:ext cx="2264979" cy="226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987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A337914-463C-3962-E635-6E0EA0B69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AML</a:t>
            </a:r>
            <a:r>
              <a:rPr lang="en-US" dirty="0"/>
              <a:t>&amp;</a:t>
            </a:r>
            <a:r>
              <a:rPr lang="cs-CZ" dirty="0"/>
              <a:t>CFT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A77B09-043B-6872-4457-35591CAB7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14A4-6233-48FE-B326-EAC358E8BEE1}" type="slidenum">
              <a:rPr lang="cs-CZ" smtClean="0"/>
              <a:t>6</a:t>
            </a:fld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FABE84E2-C55E-3F79-C5C7-2A338EF73678}"/>
              </a:ext>
            </a:extLst>
          </p:cNvPr>
          <p:cNvSpPr/>
          <p:nvPr/>
        </p:nvSpPr>
        <p:spPr>
          <a:xfrm>
            <a:off x="1802674" y="6356350"/>
            <a:ext cx="1288869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8E69BCA-758F-78E7-9111-5725A76D34DF}"/>
              </a:ext>
            </a:extLst>
          </p:cNvPr>
          <p:cNvSpPr txBox="1"/>
          <p:nvPr/>
        </p:nvSpPr>
        <p:spPr>
          <a:xfrm>
            <a:off x="622800" y="475200"/>
            <a:ext cx="5196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FF0000"/>
                </a:solidFill>
                <a:latin typeface="Source Sans Pro SemiBold (Nadpisy)"/>
                <a:cs typeface="Segoe UI" panose="020B0502040204020203" pitchFamily="34" charset="0"/>
              </a:rPr>
              <a:t>IDENTIFIKACE KLIENTŮ</a:t>
            </a:r>
          </a:p>
        </p:txBody>
      </p:sp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606A34FE-CC5E-B2B1-B207-F3D4A2C7CF16}"/>
              </a:ext>
            </a:extLst>
          </p:cNvPr>
          <p:cNvSpPr>
            <a:spLocks noGrp="1"/>
          </p:cNvSpPr>
          <p:nvPr/>
        </p:nvSpPr>
        <p:spPr>
          <a:xfrm>
            <a:off x="622800" y="1253330"/>
            <a:ext cx="9456621" cy="15260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None/>
            </a:pPr>
            <a:r>
              <a:rPr lang="cs-CZ" sz="2000" b="1" dirty="0">
                <a:latin typeface="Source Sans Pro   "/>
                <a:cs typeface="Segoe UI" panose="020B0502040204020203" pitchFamily="34" charset="0"/>
              </a:rPr>
              <a:t>Povinnost provedení identifikace klientů se uplatňuje zejména v těchto situacích: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sz="2000" b="1" dirty="0">
                <a:latin typeface="Source Sans Pro   "/>
                <a:cs typeface="Segoe UI" panose="020B0502040204020203" pitchFamily="34" charset="0"/>
              </a:rPr>
              <a:t>vznik obchodního vztahu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sz="2000" b="1" dirty="0">
                <a:latin typeface="Source Sans Pro   "/>
                <a:cs typeface="Segoe UI" panose="020B0502040204020203" pitchFamily="34" charset="0"/>
              </a:rPr>
              <a:t>hodnota obchodu překročí částku 1.000 EUR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sz="2000" b="1" dirty="0">
                <a:latin typeface="Source Sans Pro   "/>
                <a:cs typeface="Segoe UI" panose="020B0502040204020203" pitchFamily="34" charset="0"/>
              </a:rPr>
              <a:t>zjištění podezřelého obchodu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cs-CZ" sz="2000" dirty="0">
              <a:latin typeface="Source Sans Pro   "/>
              <a:cs typeface="Segoe UI" panose="020B0502040204020203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cs-CZ" sz="2000" b="0" dirty="0">
              <a:latin typeface="Source Sans Pro   "/>
              <a:cs typeface="Segoe UI" panose="020B0502040204020203" pitchFamily="34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FE3549C1-AF8B-AF55-E686-04D722178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2777" y="3264566"/>
            <a:ext cx="4063391" cy="2290400"/>
          </a:xfrm>
          <a:prstGeom prst="rect">
            <a:avLst/>
          </a:prstGeom>
        </p:spPr>
      </p:pic>
      <p:pic>
        <p:nvPicPr>
          <p:cNvPr id="11" name="Grafický objekt 10" descr="Obličej mimozemšťana se souvislou výplní">
            <a:extLst>
              <a:ext uri="{FF2B5EF4-FFF2-40B4-BE49-F238E27FC236}">
                <a16:creationId xmlns:a16="http://schemas.microsoft.com/office/drawing/2014/main" id="{74EEF754-7FDC-5278-13A7-76EDEB6362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72777" y="3945845"/>
            <a:ext cx="1472590" cy="1609121"/>
          </a:xfrm>
          <a:prstGeom prst="rect">
            <a:avLst/>
          </a:prstGeom>
        </p:spPr>
      </p:pic>
      <p:pic>
        <p:nvPicPr>
          <p:cNvPr id="4" name="Obrázek 3" descr="Obsah obrázku design&#10;&#10;Obsah vygenerovaný umělou inteligencí může být nesprávný.">
            <a:extLst>
              <a:ext uri="{FF2B5EF4-FFF2-40B4-BE49-F238E27FC236}">
                <a16:creationId xmlns:a16="http://schemas.microsoft.com/office/drawing/2014/main" id="{903C909F-4CC2-DD36-2C69-D05AE6153A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021" y="0"/>
            <a:ext cx="2264979" cy="2264979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06A0BB72-0A89-AFA6-4853-1A5449332C10}"/>
              </a:ext>
            </a:extLst>
          </p:cNvPr>
          <p:cNvSpPr txBox="1"/>
          <p:nvPr/>
        </p:nvSpPr>
        <p:spPr>
          <a:xfrm>
            <a:off x="655832" y="2949913"/>
            <a:ext cx="6175892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sz="2000" b="1" dirty="0">
                <a:latin typeface="Source Sans Pro   "/>
                <a:cs typeface="Segoe UI" panose="020B0502040204020203" pitchFamily="34" charset="0"/>
              </a:rPr>
              <a:t> Fyzická osoba </a:t>
            </a:r>
            <a:r>
              <a:rPr lang="cs-CZ" b="0" dirty="0">
                <a:latin typeface="Source Sans Pro   "/>
                <a:cs typeface="Segoe UI" panose="020B0502040204020203" pitchFamily="34" charset="0"/>
              </a:rPr>
              <a:t>– všechna jména a příjmení, rodné číslo nebo datum narození, místo narození, pohlaví, trvalý  nebo jiný pobyt, státní občanství. Jde-li o podnikající fyzickou osobu, též obchodní firmu, místo podnikání, identifikační číslo.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cs-CZ" dirty="0">
              <a:latin typeface="Source Sans Pro   "/>
              <a:cs typeface="Segoe UI" panose="020B0502040204020203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sz="2000" b="1" dirty="0">
                <a:latin typeface="Source Sans Pro   "/>
                <a:cs typeface="Segoe UI" panose="020B0502040204020203" pitchFamily="34" charset="0"/>
              </a:rPr>
              <a:t> Právnická osoba </a:t>
            </a:r>
            <a:r>
              <a:rPr lang="cs-CZ" dirty="0">
                <a:latin typeface="Source Sans Pro   "/>
                <a:cs typeface="Segoe UI" panose="020B0502040204020203" pitchFamily="34" charset="0"/>
              </a:rPr>
              <a:t>– </a:t>
            </a:r>
            <a:r>
              <a:rPr lang="cs-CZ" b="0" dirty="0">
                <a:latin typeface="Source Sans Pro   "/>
                <a:cs typeface="Segoe UI" panose="020B0502040204020203" pitchFamily="34" charset="0"/>
              </a:rPr>
              <a:t>název obchodní firmy, odlišující dodatek, sídlo, identifikační číslo. Identifikace fyzické osoby jednající za právnický subjekt. Zjištění údajů ke zjištění a ověření totožnosti všech členů statutárních orgánů.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cs-CZ" sz="1800" b="0" dirty="0">
              <a:latin typeface="Source Sans Pro   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551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A337914-463C-3962-E635-6E0EA0B69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AML</a:t>
            </a:r>
            <a:r>
              <a:rPr lang="en-US" dirty="0"/>
              <a:t>&amp;</a:t>
            </a:r>
            <a:r>
              <a:rPr lang="cs-CZ" dirty="0"/>
              <a:t>CFT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A77B09-043B-6872-4457-35591CAB7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14A4-6233-48FE-B326-EAC358E8BEE1}" type="slidenum">
              <a:rPr lang="cs-CZ" smtClean="0"/>
              <a:t>7</a:t>
            </a:fld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FABE84E2-C55E-3F79-C5C7-2A338EF73678}"/>
              </a:ext>
            </a:extLst>
          </p:cNvPr>
          <p:cNvSpPr/>
          <p:nvPr/>
        </p:nvSpPr>
        <p:spPr>
          <a:xfrm>
            <a:off x="1802674" y="6356350"/>
            <a:ext cx="1288869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5D8A23C-4D22-AA37-BCE2-B79BF164006F}"/>
              </a:ext>
            </a:extLst>
          </p:cNvPr>
          <p:cNvSpPr txBox="1"/>
          <p:nvPr/>
        </p:nvSpPr>
        <p:spPr>
          <a:xfrm>
            <a:off x="622800" y="475200"/>
            <a:ext cx="5196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FF0000"/>
                </a:solidFill>
                <a:latin typeface="Source Sans Pro SemiBold (Nadpisy)"/>
                <a:cs typeface="Segoe UI" panose="020B0502040204020203" pitchFamily="34" charset="0"/>
              </a:rPr>
              <a:t>IDENTIFIKACE KLIENTŮ</a:t>
            </a:r>
          </a:p>
        </p:txBody>
      </p:sp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00178FFC-A8B5-6F6A-1A9C-08E80DCD5D2B}"/>
              </a:ext>
            </a:extLst>
          </p:cNvPr>
          <p:cNvSpPr txBox="1">
            <a:spLocks/>
          </p:cNvSpPr>
          <p:nvPr/>
        </p:nvSpPr>
        <p:spPr>
          <a:xfrm>
            <a:off x="634160" y="1192947"/>
            <a:ext cx="10935040" cy="50304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>
                <a:latin typeface="Source Sans Pro   "/>
                <a:cs typeface="Segoe UI" panose="020B0502040204020203" pitchFamily="34" charset="0"/>
              </a:rPr>
              <a:t>Pravidla identifikace fyzické osoby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sz="1800" b="0" dirty="0">
                <a:latin typeface="Source Sans Pro   "/>
                <a:cs typeface="Segoe UI" panose="020B0502040204020203" pitchFamily="34" charset="0"/>
              </a:rPr>
              <a:t>první identifikace fyzické osoby musí být provedena za fyzické přítomnosti identifikované osoby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sz="1800" b="0" dirty="0">
                <a:latin typeface="Source Sans Pro   "/>
                <a:cs typeface="Segoe UI" panose="020B0502040204020203" pitchFamily="34" charset="0"/>
              </a:rPr>
              <a:t>v rámci identifikace s ověřuje shoda podoby identifikované osoby s vyobrazením v průkazu totožnosti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sz="1800" b="0" dirty="0">
                <a:latin typeface="Source Sans Pro   "/>
                <a:cs typeface="Segoe UI" panose="020B0502040204020203" pitchFamily="34" charset="0"/>
              </a:rPr>
              <a:t>zjištěné identifikační údaje se zaznamenají a ověří z průkazu totožnosti identifikované osoby (zaznamenají se zároveň údaje - typ, číslo, platnost a vydavatel dokladu)</a:t>
            </a:r>
          </a:p>
          <a:p>
            <a:pPr marL="0" indent="0">
              <a:buNone/>
            </a:pPr>
            <a:endParaRPr lang="cs-CZ" sz="800" b="0" dirty="0">
              <a:latin typeface="Source Sans Pro   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cs-CZ" sz="2000" b="1" dirty="0">
                <a:latin typeface="Source Sans Pro   "/>
                <a:cs typeface="Segoe UI" panose="020B0502040204020203" pitchFamily="34" charset="0"/>
              </a:rPr>
              <a:t>Pravidla identifikace právnické osoby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sz="1800" b="0" dirty="0">
                <a:latin typeface="Source Sans Pro   "/>
                <a:cs typeface="Segoe UI" panose="020B0502040204020203" pitchFamily="34" charset="0"/>
              </a:rPr>
              <a:t>první identifikace právnické osoby za přítomnosti jednající fyzické osoby a dalších výše uvedených pravidel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sz="1800" b="0" dirty="0">
                <a:latin typeface="Source Sans Pro   "/>
                <a:cs typeface="Segoe UI" panose="020B0502040204020203" pitchFamily="34" charset="0"/>
              </a:rPr>
              <a:t>zjištěné identifikační údaje povinná osoba zaznamená a ověří z dokladu o existenci právnické osoby (může být získán z důvěryhodného zdroje) 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sz="1800" b="0" dirty="0">
                <a:latin typeface="Source Sans Pro   "/>
                <a:cs typeface="Segoe UI" panose="020B0502040204020203" pitchFamily="34" charset="0"/>
              </a:rPr>
              <a:t>v rámci identifikaci se zjišťuje a ověřuje totožnost skutečného majitele ve smyslu zákona č. 37/2021 Sb. o evidenci skutečných majitelů</a:t>
            </a:r>
          </a:p>
          <a:p>
            <a:pPr marL="0" indent="0" algn="ctr">
              <a:buNone/>
            </a:pPr>
            <a:endParaRPr lang="cs-CZ" sz="1600" b="1" dirty="0">
              <a:latin typeface="Source Sans Pro   "/>
              <a:cs typeface="Segoe UI" panose="020B0502040204020203" pitchFamily="34" charset="0"/>
            </a:endParaRPr>
          </a:p>
          <a:p>
            <a:pPr marL="0" indent="0" algn="ctr">
              <a:buNone/>
            </a:pPr>
            <a:r>
              <a:rPr lang="cs-CZ" sz="2000" b="1" dirty="0">
                <a:latin typeface="Source Sans Pro   "/>
                <a:cs typeface="Segoe UI" panose="020B0502040204020203" pitchFamily="34" charset="0"/>
              </a:rPr>
              <a:t>V rámci identifikace se u všech klientů ověřuje, zda klient je nebo není politicky exponovanou osobou nebo osobou, vůči které jsou uplatňovány mezinárodní sankce dle zákona č. 69/2006 Sb., o provádění mezinárodních sankcí. </a:t>
            </a:r>
          </a:p>
          <a:p>
            <a:endParaRPr lang="cs-CZ" dirty="0"/>
          </a:p>
        </p:txBody>
      </p:sp>
      <p:pic>
        <p:nvPicPr>
          <p:cNvPr id="4" name="Obrázek 3" descr="Obsah obrázku design&#10;&#10;Obsah vygenerovaný umělou inteligencí může být nesprávný.">
            <a:extLst>
              <a:ext uri="{FF2B5EF4-FFF2-40B4-BE49-F238E27FC236}">
                <a16:creationId xmlns:a16="http://schemas.microsoft.com/office/drawing/2014/main" id="{3551275E-2091-AA1F-2FC9-777FBAF296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021" y="0"/>
            <a:ext cx="2264979" cy="226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789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A337914-463C-3962-E635-6E0EA0B69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AML</a:t>
            </a:r>
            <a:r>
              <a:rPr lang="en-US" dirty="0"/>
              <a:t>&amp;</a:t>
            </a:r>
            <a:r>
              <a:rPr lang="cs-CZ" dirty="0"/>
              <a:t>CFT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A77B09-043B-6872-4457-35591CAB7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14A4-6233-48FE-B326-EAC358E8BEE1}" type="slidenum">
              <a:rPr lang="cs-CZ" smtClean="0"/>
              <a:t>8</a:t>
            </a:fld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FABE84E2-C55E-3F79-C5C7-2A338EF73678}"/>
              </a:ext>
            </a:extLst>
          </p:cNvPr>
          <p:cNvSpPr/>
          <p:nvPr/>
        </p:nvSpPr>
        <p:spPr>
          <a:xfrm>
            <a:off x="1802674" y="6356350"/>
            <a:ext cx="1288869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99857C0-F0D4-805E-9A9E-E21C988F72DB}"/>
              </a:ext>
            </a:extLst>
          </p:cNvPr>
          <p:cNvSpPr txBox="1">
            <a:spLocks/>
          </p:cNvSpPr>
          <p:nvPr/>
        </p:nvSpPr>
        <p:spPr>
          <a:xfrm>
            <a:off x="738262" y="1267040"/>
            <a:ext cx="11043835" cy="3950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Arial" pitchFamily="34" charset="0"/>
              <a:buNone/>
              <a:defRPr lang="en-US" sz="1200" b="1" kern="1200" baseline="0" noProof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15450" indent="-1714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SzPct val="100000"/>
              <a:buFont typeface="Wingdings" panose="05000000000000000000" pitchFamily="2" charset="2"/>
              <a:buChar char=""/>
              <a:defRPr lang="en-US" sz="1200" kern="1200" noProof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9450" indent="-1714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Source Sans Pro" panose="020B0503030403020204" pitchFamily="34" charset="0"/>
              <a:buChar char="–"/>
              <a:defRPr lang="en-US" sz="1200" kern="1200" noProof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03450" indent="-17145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Tx/>
              <a:buFont typeface="Source Sans Pro" panose="020B0503030403020204" pitchFamily="34" charset="0"/>
              <a:buChar char="-"/>
              <a:defRPr lang="en-US" sz="1200" kern="1200" noProof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0" indent="0" algn="l" defTabSz="914400" rtl="0" eaLnBrk="1" latinLnBrk="0" hangingPunct="1">
              <a:spcBef>
                <a:spcPts val="2000"/>
              </a:spcBef>
              <a:buClr>
                <a:schemeClr val="tx2"/>
              </a:buClr>
              <a:buFontTx/>
              <a:buNone/>
              <a:defRPr lang="en-US" sz="1200" b="1" kern="1200" cap="all" baseline="0" noProof="0">
                <a:solidFill>
                  <a:schemeClr val="bg2"/>
                </a:solidFill>
                <a:latin typeface="Calibri" panose="020F0502020204030204" pitchFamily="34" charset="0"/>
                <a:ea typeface="Source Sans Pro Black" panose="020B080303040302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10101">
                  <a:lumMod val="75000"/>
                  <a:lumOff val="25000"/>
                </a:srgbClr>
              </a:buClr>
              <a:buSzPct val="90000"/>
              <a:buFont typeface="Arial" pitchFamily="34" charset="0"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10101"/>
                </a:solidFill>
                <a:effectLst/>
                <a:uLnTx/>
                <a:uFillTx/>
                <a:latin typeface="Source Sans Pro   "/>
                <a:cs typeface="Segoe UI" panose="020B0502040204020203" pitchFamily="34" charset="0"/>
              </a:rPr>
              <a:t>Kontrola klientů se provádí zejména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10101"/>
                </a:solidFill>
                <a:effectLst/>
                <a:uLnTx/>
                <a:uFillTx/>
                <a:latin typeface="Source Sans Pro   "/>
                <a:cs typeface="Segoe UI" panose="020B0502040204020203" pitchFamily="34" charset="0"/>
              </a:rPr>
              <a:t>při provedení obchodu v hodnotě přesahující 15.000 EUR mimo obchodní vztah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10101"/>
                </a:solidFill>
                <a:effectLst/>
                <a:uLnTx/>
                <a:uFillTx/>
                <a:latin typeface="Source Sans Pro   "/>
                <a:cs typeface="Segoe UI" panose="020B0502040204020203" pitchFamily="34" charset="0"/>
              </a:rPr>
              <a:t>před vznikem obchodního vztahu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10101"/>
                </a:solidFill>
                <a:effectLst/>
                <a:uLnTx/>
                <a:uFillTx/>
                <a:latin typeface="Source Sans Pro   "/>
                <a:cs typeface="Segoe UI" panose="020B0502040204020203" pitchFamily="34" charset="0"/>
              </a:rPr>
              <a:t>v průběhu obchodního vztahu při zohlednění rizikového profilu klientů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10101"/>
                </a:solidFill>
                <a:effectLst/>
                <a:uLnTx/>
                <a:uFillTx/>
                <a:latin typeface="Source Sans Pro   "/>
                <a:cs typeface="Segoe UI" panose="020B0502040204020203" pitchFamily="34" charset="0"/>
              </a:rPr>
              <a:t>při obchodech s politicky exponovanou osobou (PEP)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10101"/>
                </a:solidFill>
                <a:effectLst/>
                <a:uLnTx/>
                <a:uFillTx/>
                <a:latin typeface="Source Sans Pro   "/>
                <a:cs typeface="Segoe UI" panose="020B0502040204020203" pitchFamily="34" charset="0"/>
              </a:rPr>
              <a:t>s osobou usazenou v třetí vysoce rizikové zemi (např. Rusko)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10101"/>
                </a:solidFill>
                <a:effectLst/>
                <a:uLnTx/>
                <a:uFillTx/>
                <a:latin typeface="Source Sans Pro   "/>
                <a:cs typeface="Segoe UI" panose="020B0502040204020203" pitchFamily="34" charset="0"/>
              </a:rPr>
              <a:t>v případě podezřelého obchodu 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10101">
                  <a:lumMod val="75000"/>
                  <a:lumOff val="25000"/>
                </a:srgbClr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10101"/>
              </a:solidFill>
              <a:effectLst/>
              <a:uLnTx/>
              <a:uFillTx/>
              <a:latin typeface="Source Sans Pro   "/>
              <a:cs typeface="Segoe UI" panose="020B0502040204020203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10101">
                  <a:lumMod val="75000"/>
                  <a:lumOff val="25000"/>
                </a:srgbClr>
              </a:buClr>
              <a:buSzPct val="90000"/>
              <a:buFont typeface="Arial" pitchFamily="34" charset="0"/>
              <a:buNone/>
              <a:tabLst/>
              <a:defRPr/>
            </a:pPr>
            <a:r>
              <a:rPr kumimoji="0" lang="cs-CZ" sz="2000" i="0" u="none" strike="noStrike" kern="1200" cap="none" spc="0" normalizeH="0" baseline="0" noProof="0" dirty="0">
                <a:ln>
                  <a:noFill/>
                </a:ln>
                <a:solidFill>
                  <a:srgbClr val="010101"/>
                </a:solidFill>
                <a:effectLst/>
                <a:uLnTx/>
                <a:uFillTx/>
                <a:latin typeface="Source Sans Pro   "/>
                <a:cs typeface="Segoe UI" panose="020B0502040204020203" pitchFamily="34" charset="0"/>
              </a:rPr>
              <a:t>Smyslem kontroly je získat další specifické a detailní informace nebo dokumenty, na základě kterých lze stanovit rizikový profilů klientů, upřesnit účel a povahu obchodního vztahu, podnikání klientů a dále umožňují přezkoumat prováděné obchody v kontextu se znalostí podnikatelského a rizikového profilu nebo umožní zjistit původ peněžních prostředků a majetku (specificky u PEP).</a:t>
            </a:r>
            <a:endParaRPr kumimoji="0" lang="cs-CZ" sz="2000" i="0" u="none" strike="noStrike" kern="1200" cap="none" spc="0" normalizeH="0" baseline="0" noProof="0" dirty="0">
              <a:ln>
                <a:noFill/>
              </a:ln>
              <a:solidFill>
                <a:srgbClr val="010101"/>
              </a:solidFill>
              <a:effectLst/>
              <a:uLnTx/>
              <a:uFillTx/>
              <a:latin typeface="Source Sans Pro   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E7685FA-8662-D723-A6FD-A4960872AAF5}"/>
              </a:ext>
            </a:extLst>
          </p:cNvPr>
          <p:cNvSpPr txBox="1"/>
          <p:nvPr/>
        </p:nvSpPr>
        <p:spPr>
          <a:xfrm>
            <a:off x="622800" y="475200"/>
            <a:ext cx="5196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FF0000"/>
                </a:solidFill>
                <a:latin typeface="Source Sans Pro SemiBold (Nadpisy)"/>
                <a:cs typeface="Segoe UI" panose="020B0502040204020203" pitchFamily="34" charset="0"/>
              </a:rPr>
              <a:t>KONTROLA KLIENTŮ</a:t>
            </a:r>
          </a:p>
        </p:txBody>
      </p:sp>
      <p:pic>
        <p:nvPicPr>
          <p:cNvPr id="4" name="Obrázek 3" descr="Obsah obrázku design&#10;&#10;Obsah vygenerovaný umělou inteligencí může být nesprávný.">
            <a:extLst>
              <a:ext uri="{FF2B5EF4-FFF2-40B4-BE49-F238E27FC236}">
                <a16:creationId xmlns:a16="http://schemas.microsoft.com/office/drawing/2014/main" id="{86C7A696-DED1-0F48-DD95-022F9D8B0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021" y="0"/>
            <a:ext cx="2264979" cy="226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573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A337914-463C-3962-E635-6E0EA0B69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AML</a:t>
            </a:r>
            <a:r>
              <a:rPr lang="en-US" dirty="0"/>
              <a:t>&amp;</a:t>
            </a:r>
            <a:r>
              <a:rPr lang="cs-CZ" dirty="0"/>
              <a:t>CFT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A77B09-043B-6872-4457-35591CAB7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14A4-6233-48FE-B326-EAC358E8BEE1}" type="slidenum">
              <a:rPr lang="cs-CZ" smtClean="0"/>
              <a:t>9</a:t>
            </a:fld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FABE84E2-C55E-3F79-C5C7-2A338EF73678}"/>
              </a:ext>
            </a:extLst>
          </p:cNvPr>
          <p:cNvSpPr/>
          <p:nvPr/>
        </p:nvSpPr>
        <p:spPr>
          <a:xfrm>
            <a:off x="1802674" y="6356350"/>
            <a:ext cx="1288869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31E6611-1466-3BDD-4B16-04889F666A76}"/>
              </a:ext>
            </a:extLst>
          </p:cNvPr>
          <p:cNvSpPr txBox="1">
            <a:spLocks/>
          </p:cNvSpPr>
          <p:nvPr/>
        </p:nvSpPr>
        <p:spPr>
          <a:xfrm>
            <a:off x="797250" y="1394708"/>
            <a:ext cx="9129771" cy="46269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Arial" pitchFamily="34" charset="0"/>
              <a:buNone/>
              <a:defRPr lang="en-US" sz="1200" b="1" kern="1200" baseline="0" noProof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15450" indent="-1714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SzPct val="100000"/>
              <a:buFont typeface="Wingdings" panose="05000000000000000000" pitchFamily="2" charset="2"/>
              <a:buChar char=""/>
              <a:defRPr lang="en-US" sz="1200" kern="1200" noProof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9450" indent="-1714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Source Sans Pro" panose="020B0503030403020204" pitchFamily="34" charset="0"/>
              <a:buChar char="–"/>
              <a:defRPr lang="en-US" sz="1200" kern="1200" noProof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03450" indent="-17145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Tx/>
              <a:buFont typeface="Source Sans Pro" panose="020B0503030403020204" pitchFamily="34" charset="0"/>
              <a:buChar char="-"/>
              <a:defRPr lang="en-US" sz="1200" kern="1200" noProof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0" indent="0" algn="l" defTabSz="914400" rtl="0" eaLnBrk="1" latinLnBrk="0" hangingPunct="1">
              <a:spcBef>
                <a:spcPts val="2000"/>
              </a:spcBef>
              <a:buClr>
                <a:schemeClr val="tx2"/>
              </a:buClr>
              <a:buFontTx/>
              <a:buNone/>
              <a:defRPr lang="en-US" sz="1200" b="1" kern="1200" cap="all" baseline="0" noProof="0">
                <a:solidFill>
                  <a:schemeClr val="bg2"/>
                </a:solidFill>
                <a:latin typeface="Calibri" panose="020F0502020204030204" pitchFamily="34" charset="0"/>
                <a:ea typeface="Source Sans Pro Black" panose="020B080303040302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10101">
                  <a:lumMod val="75000"/>
                  <a:lumOff val="25000"/>
                </a:srgbClr>
              </a:buClr>
              <a:buSzPct val="90000"/>
              <a:buFont typeface="Arial" pitchFamily="34" charset="0"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   "/>
                <a:cs typeface="Segoe UI" panose="020B0502040204020203" pitchFamily="34" charset="0"/>
              </a:rPr>
              <a:t>Podezřelým obchodem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   "/>
                <a:cs typeface="Segoe UI" panose="020B0502040204020203" pitchFamily="34" charset="0"/>
              </a:rPr>
              <a:t>se pro účely tohoto zákona rozumí obchod uskutečněný za okolností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   "/>
                <a:cs typeface="Segoe UI" panose="020B0502040204020203" pitchFamily="34" charset="0"/>
              </a:rPr>
              <a:t>vyvolávajících podezření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   "/>
                <a:cs typeface="Segoe UI" panose="020B0502040204020203" pitchFamily="34" charset="0"/>
              </a:rPr>
              <a:t>ze snahy o legalizaci výnosů z trestné činnosti nebo podezření, že                v obchodu užité prostředky jsou určeny k financování terorismu, nebo že obchod jinak souvisí nebo   je spojen s financováním terorismu, anebo jiná skutečnost, která by mohla takovému podezření nasvědčovat.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10101">
                  <a:lumMod val="75000"/>
                  <a:lumOff val="25000"/>
                </a:srgbClr>
              </a:buClr>
              <a:buSzPct val="90000"/>
              <a:buFont typeface="Arial" pitchFamily="34" charset="0"/>
              <a:buNone/>
              <a:tabLst/>
              <a:defRPr/>
            </a:pPr>
            <a:endParaRPr kumimoji="0" lang="cs-CZ" sz="800" b="0" i="0" u="none" strike="noStrike" kern="1200" cap="none" spc="0" normalizeH="0" baseline="0" noProof="0" dirty="0">
              <a:ln>
                <a:noFill/>
              </a:ln>
              <a:solidFill>
                <a:srgbClr val="010101"/>
              </a:solidFill>
              <a:effectLst/>
              <a:uLnTx/>
              <a:uFillTx/>
              <a:latin typeface="Source Sans Pro   "/>
              <a:cs typeface="Segoe UI" panose="020B0502040204020203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10101"/>
                </a:solidFill>
                <a:effectLst/>
                <a:uLnTx/>
                <a:uFillTx/>
                <a:latin typeface="Source Sans Pro   "/>
                <a:cs typeface="Segoe UI" panose="020B0502040204020203" pitchFamily="34" charset="0"/>
              </a:rPr>
              <a:t>problémy při identifikaci klienta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10101"/>
                </a:solidFill>
                <a:effectLst/>
                <a:uLnTx/>
                <a:uFillTx/>
                <a:latin typeface="Source Sans Pro   "/>
                <a:cs typeface="Segoe UI" panose="020B0502040204020203" pitchFamily="34" charset="0"/>
              </a:rPr>
              <a:t>požadavek na neobvyklé podmínky k produktu nebo službě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10101"/>
                </a:solidFill>
                <a:effectLst/>
                <a:uLnTx/>
                <a:uFillTx/>
                <a:latin typeface="Source Sans Pro   "/>
                <a:cs typeface="Segoe UI" panose="020B0502040204020203" pitchFamily="34" charset="0"/>
              </a:rPr>
              <a:t>požadovaný obchod nebo služba neodpovídá profilu klienta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10101"/>
                </a:solidFill>
                <a:effectLst/>
                <a:uLnTx/>
                <a:uFillTx/>
                <a:latin typeface="Source Sans Pro   "/>
                <a:cs typeface="Segoe UI" panose="020B0502040204020203" pitchFamily="34" charset="0"/>
              </a:rPr>
              <a:t>nervozita klienta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10101"/>
                </a:solidFill>
                <a:effectLst/>
                <a:uLnTx/>
                <a:uFillTx/>
                <a:latin typeface="Source Sans Pro   "/>
                <a:cs typeface="Segoe UI" panose="020B0502040204020203" pitchFamily="34" charset="0"/>
              </a:rPr>
              <a:t>za klienta jedná třetí osoba – prostředník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10101"/>
                </a:solidFill>
                <a:effectLst/>
                <a:uLnTx/>
                <a:uFillTx/>
                <a:latin typeface="Source Sans Pro   "/>
                <a:cs typeface="Segoe UI" panose="020B0502040204020203" pitchFamily="34" charset="0"/>
              </a:rPr>
              <a:t>snaha o minimální kontakt klientů s institucí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10101"/>
                </a:solidFill>
                <a:effectLst/>
                <a:uLnTx/>
                <a:uFillTx/>
                <a:latin typeface="Source Sans Pro   "/>
                <a:cs typeface="Segoe UI" panose="020B0502040204020203" pitchFamily="34" charset="0"/>
              </a:rPr>
              <a:t>neobvyklé převody peněžních prostředků nebo majetku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10101"/>
                </a:solidFill>
                <a:effectLst/>
                <a:uLnTx/>
                <a:uFillTx/>
                <a:latin typeface="Source Sans Pro   "/>
                <a:cs typeface="Segoe UI" panose="020B0502040204020203" pitchFamily="34" charset="0"/>
              </a:rPr>
              <a:t>klientem jsou sdělovány zavádějící nebo přímo nepravdivé informace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10101"/>
                </a:solidFill>
                <a:effectLst/>
                <a:uLnTx/>
                <a:uFillTx/>
                <a:latin typeface="Source Sans Pro   "/>
                <a:cs typeface="Segoe UI" panose="020B0502040204020203" pitchFamily="34" charset="0"/>
              </a:rPr>
              <a:t>klientem jsou předkládány upravené nebo přímo falšované dokumenty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A82CE4A4-6228-2B75-FD0F-6B183FF6FF64}"/>
              </a:ext>
            </a:extLst>
          </p:cNvPr>
          <p:cNvSpPr txBox="1"/>
          <p:nvPr/>
        </p:nvSpPr>
        <p:spPr>
          <a:xfrm>
            <a:off x="622800" y="475200"/>
            <a:ext cx="10068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FF0000"/>
                </a:solidFill>
                <a:latin typeface="Source Sans Pro SemiBold (Nadpisy)"/>
                <a:cs typeface="Segoe UI" panose="020B0502040204020203" pitchFamily="34" charset="0"/>
              </a:rPr>
              <a:t>ZNAKY A TYPOLOGIE PODEZŘELÝCH OBCHODŮ</a:t>
            </a:r>
          </a:p>
        </p:txBody>
      </p:sp>
      <p:pic>
        <p:nvPicPr>
          <p:cNvPr id="4" name="Obrázek 3" descr="Obsah obrázku design&#10;&#10;Obsah vygenerovaný umělou inteligencí může být nesprávný.">
            <a:extLst>
              <a:ext uri="{FF2B5EF4-FFF2-40B4-BE49-F238E27FC236}">
                <a16:creationId xmlns:a16="http://schemas.microsoft.com/office/drawing/2014/main" id="{7F94D87A-925F-F20A-D5F7-8B2B903498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021" y="0"/>
            <a:ext cx="2264979" cy="226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54232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3606</TotalTime>
  <Words>2098</Words>
  <Application>Microsoft Office PowerPoint</Application>
  <PresentationFormat>Širokoúhlá obrazovka</PresentationFormat>
  <Paragraphs>319</Paragraphs>
  <Slides>28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14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43" baseType="lpstr">
      <vt:lpstr>Aptos</vt:lpstr>
      <vt:lpstr>Arial</vt:lpstr>
      <vt:lpstr>Calibri</vt:lpstr>
      <vt:lpstr>Calibri (Základní text)</vt:lpstr>
      <vt:lpstr>Calibri Light</vt:lpstr>
      <vt:lpstr>Century Gothic</vt:lpstr>
      <vt:lpstr>Courier New</vt:lpstr>
      <vt:lpstr>Segoe UI</vt:lpstr>
      <vt:lpstr>Source Sans Pro</vt:lpstr>
      <vt:lpstr>Source Sans Pro  </vt:lpstr>
      <vt:lpstr>Source Sans Pro   </vt:lpstr>
      <vt:lpstr>Source Sans Pro SemiBold</vt:lpstr>
      <vt:lpstr>Source Sans Pro SemiBold (Nadpisy)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Použitelné varianty podpisu dle podepisovaného dokumentu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HYPOTEČNÍ ÚVĚRY</dc:title>
  <dc:creator>Smejcky Vaclav</dc:creator>
  <cp:lastModifiedBy>Rehova Lenka</cp:lastModifiedBy>
  <cp:revision>404</cp:revision>
  <dcterms:created xsi:type="dcterms:W3CDTF">2025-01-31T08:02:55Z</dcterms:created>
  <dcterms:modified xsi:type="dcterms:W3CDTF">2026-04-17T12:12:58Z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76d9757-80ae-4c87-b4d7-9ffa7a0710d0_Enabled">
    <vt:lpwstr>true</vt:lpwstr>
  </property>
  <property fmtid="{D5CDD505-2E9C-101B-9397-08002B2CF9AE}" pid="3" name="MSIP_Label_076d9757-80ae-4c87-b4d7-9ffa7a0710d0_SetDate">
    <vt:lpwstr>2026-04-17T12:12:03Z</vt:lpwstr>
  </property>
  <property fmtid="{D5CDD505-2E9C-101B-9397-08002B2CF9AE}" pid="4" name="MSIP_Label_076d9757-80ae-4c87-b4d7-9ffa7a0710d0_Method">
    <vt:lpwstr>Standard</vt:lpwstr>
  </property>
  <property fmtid="{D5CDD505-2E9C-101B-9397-08002B2CF9AE}" pid="5" name="MSIP_Label_076d9757-80ae-4c87-b4d7-9ffa7a0710d0_Name">
    <vt:lpwstr>076d9757-80ae-4c87-b4d7-9ffa7a0710d0</vt:lpwstr>
  </property>
  <property fmtid="{D5CDD505-2E9C-101B-9397-08002B2CF9AE}" pid="6" name="MSIP_Label_076d9757-80ae-4c87-b4d7-9ffa7a0710d0_SiteId">
    <vt:lpwstr>c79e7c80-cff5-4503-b468-3702cea89272</vt:lpwstr>
  </property>
  <property fmtid="{D5CDD505-2E9C-101B-9397-08002B2CF9AE}" pid="7" name="MSIP_Label_076d9757-80ae-4c87-b4d7-9ffa7a0710d0_ActionId">
    <vt:lpwstr>67d8b676-2d0a-4e0f-ab04-239f2b239bc9</vt:lpwstr>
  </property>
  <property fmtid="{D5CDD505-2E9C-101B-9397-08002B2CF9AE}" pid="8" name="MSIP_Label_076d9757-80ae-4c87-b4d7-9ffa7a0710d0_ContentBits">
    <vt:lpwstr>0</vt:lpwstr>
  </property>
  <property fmtid="{D5CDD505-2E9C-101B-9397-08002B2CF9AE}" pid="9" name="Kod_Duvernosti">
    <vt:lpwstr>KB_C1_INTERNAL_992521</vt:lpwstr>
  </property>
</Properties>
</file>