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147475289" r:id="rId2"/>
    <p:sldId id="2147475364" r:id="rId3"/>
    <p:sldId id="2147475291" r:id="rId4"/>
    <p:sldId id="2147475295" r:id="rId5"/>
    <p:sldId id="2147475293" r:id="rId6"/>
    <p:sldId id="2147481545" r:id="rId7"/>
    <p:sldId id="2147475296" r:id="rId8"/>
    <p:sldId id="2147475297" r:id="rId9"/>
    <p:sldId id="2147475378" r:id="rId10"/>
    <p:sldId id="2147475292" r:id="rId11"/>
    <p:sldId id="2147475365" r:id="rId12"/>
    <p:sldId id="2147475294" r:id="rId13"/>
    <p:sldId id="2147475298" r:id="rId14"/>
    <p:sldId id="2147475308" r:id="rId15"/>
    <p:sldId id="2147481552" r:id="rId16"/>
    <p:sldId id="2147475299" r:id="rId17"/>
    <p:sldId id="2147475300" r:id="rId18"/>
    <p:sldId id="2147475301" r:id="rId19"/>
    <p:sldId id="2147475302" r:id="rId20"/>
    <p:sldId id="2147475366" r:id="rId21"/>
    <p:sldId id="2147475303" r:id="rId22"/>
    <p:sldId id="2147475381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2A8BD3-36C3-493F-A801-6BF6DF795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DED8CBF-4831-44C6-B448-71C6D491C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B4002C-19A6-4BD4-BCAD-AAC607B45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8886-75AA-4CDF-83AB-59BD8191BE68}" type="datetimeFigureOut">
              <a:rPr lang="cs-CZ" smtClean="0"/>
              <a:t>22.07.2025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3A7760-09D2-4C8B-B144-CCF2B5B6C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2F662A-1A4A-4951-8C03-4AF0C8044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99F3-FB21-42BE-BD81-93B53AE98E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636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192783-11C8-4CF7-9E82-6029C8A99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EDEB711-37FC-4F42-BB00-005215906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8FD1BE-E24B-476B-B965-3CC5F6BF8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8886-75AA-4CDF-83AB-59BD8191BE68}" type="datetimeFigureOut">
              <a:rPr lang="cs-CZ" smtClean="0"/>
              <a:t>22.07.2025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9903F3-D18E-4C93-BB92-765331033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FB766E-F82B-47E1-997C-81F0CBB57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99F3-FB21-42BE-BD81-93B53AE98E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283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BE5FB75-6D86-4439-B085-FAE091380D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D6ACD2F-629E-4835-AED6-EB5D58812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23C957-364B-4DFA-AEE8-BE29446BD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8886-75AA-4CDF-83AB-59BD8191BE68}" type="datetimeFigureOut">
              <a:rPr lang="cs-CZ" smtClean="0"/>
              <a:t>22.07.2025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9F6549-8C51-4346-9CB6-D51649536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76DB59-2C06-4BE9-BB6F-11D10E60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99F3-FB21-42BE-BD81-93B53AE98E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63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Image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23888" y="476250"/>
            <a:ext cx="5946245" cy="3140870"/>
          </a:xfrm>
        </p:spPr>
        <p:txBody>
          <a:bodyPr anchor="b"/>
          <a:lstStyle>
            <a:lvl1pPr algn="ctr">
              <a:lnSpc>
                <a:spcPct val="100000"/>
              </a:lnSpc>
              <a:defRPr sz="5200" spc="-180" baseline="0"/>
            </a:lvl1pPr>
          </a:lstStyle>
          <a:p>
            <a:r>
              <a:rPr lang="en-GB"/>
              <a:t>Title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23888" y="3712533"/>
            <a:ext cx="5946245" cy="2453318"/>
          </a:xfrm>
        </p:spPr>
        <p:txBody>
          <a:bodyPr lIns="0" tIns="0" rIns="0" bIns="0"/>
          <a:lstStyle>
            <a:lvl1pPr marL="0" indent="0" algn="ctr">
              <a:buNone/>
              <a:defRPr sz="2400" spc="-50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</a:t>
            </a:r>
            <a:endParaRPr lang="cs-CZ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1426662-7EE8-15E3-CFFE-9F43A0E4A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63015" y="6391139"/>
            <a:ext cx="592183" cy="233757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F2249610-0EA7-8573-C05E-F22220E6C2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5500" y="0"/>
            <a:ext cx="5016500" cy="6858000"/>
          </a:xfrm>
          <a:noFill/>
        </p:spPr>
        <p:txBody>
          <a:bodyPr/>
          <a:lstStyle/>
          <a:p>
            <a:r>
              <a:rPr lang="en-CZ"/>
              <a:t>Vložit Obrázek</a:t>
            </a:r>
          </a:p>
        </p:txBody>
      </p:sp>
    </p:spTree>
    <p:extLst>
      <p:ext uri="{BB962C8B-B14F-4D97-AF65-F5344CB8AC3E}">
        <p14:creationId xmlns:p14="http://schemas.microsoft.com/office/powerpoint/2010/main" val="258064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81426662-7EE8-15E3-CFFE-9F43A0E4A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888" y="6422033"/>
            <a:ext cx="592183" cy="233757"/>
          </a:xfrm>
          <a:prstGeom prst="rect">
            <a:avLst/>
          </a:prstGeo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BC969E7-2749-F550-5B66-9E7DA6C51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err="1"/>
              <a:t>Presentation</a:t>
            </a:r>
            <a:r>
              <a:rPr lang="cs-CZ"/>
              <a:t> </a:t>
            </a:r>
            <a:r>
              <a:rPr lang="cs-CZ" err="1"/>
              <a:t>title</a:t>
            </a:r>
            <a:endParaRPr lang="cs-CZ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B5D17D3-8A83-F9B4-951B-570A9F74C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6A08E54-915B-4736-75C6-F2BB923DC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11" name="Zástupný symbol pro text 2">
            <a:extLst>
              <a:ext uri="{FF2B5EF4-FFF2-40B4-BE49-F238E27FC236}">
                <a16:creationId xmlns:a16="http://schemas.microsoft.com/office/drawing/2014/main" id="{670265E5-99B2-329C-689A-6EE99064AC0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3887" y="1244527"/>
            <a:ext cx="6264276" cy="4921323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Presentation, Speaker</a:t>
            </a:r>
            <a:br>
              <a:rPr lang="en-GB"/>
            </a:br>
            <a:endParaRPr lang="en-GB"/>
          </a:p>
          <a:p>
            <a:pPr lvl="0"/>
            <a:r>
              <a:rPr lang="en-GB"/>
              <a:t>Presentation, Speaker</a:t>
            </a:r>
            <a:br>
              <a:rPr lang="en-GB"/>
            </a:br>
            <a:endParaRPr lang="en-GB"/>
          </a:p>
          <a:p>
            <a:pPr lvl="0"/>
            <a:r>
              <a:rPr lang="en-GB"/>
              <a:t>Presentation, Speaker</a:t>
            </a:r>
            <a:br>
              <a:rPr lang="en-GB"/>
            </a:br>
            <a:endParaRPr lang="en-GB"/>
          </a:p>
          <a:p>
            <a:pPr lvl="0"/>
            <a:r>
              <a:rPr lang="en-GB"/>
              <a:t>Presentation, Speaker</a:t>
            </a:r>
            <a:br>
              <a:rPr lang="en-GB"/>
            </a:br>
            <a:endParaRPr lang="en-GB"/>
          </a:p>
          <a:p>
            <a:pPr lvl="0"/>
            <a:r>
              <a:rPr lang="en-GB"/>
              <a:t>Presentation, Speaker</a:t>
            </a:r>
            <a:br>
              <a:rPr lang="en-GB"/>
            </a:br>
            <a:endParaRPr lang="en-GB"/>
          </a:p>
          <a:p>
            <a:pPr lvl="0"/>
            <a:r>
              <a:rPr lang="en-GB"/>
              <a:t>Presentation, Speaker</a:t>
            </a:r>
            <a:br>
              <a:rPr lang="en-GB"/>
            </a:br>
            <a:endParaRPr lang="en-GB"/>
          </a:p>
          <a:p>
            <a:pPr lvl="0"/>
            <a:r>
              <a:rPr lang="en-GB"/>
              <a:t>Presentation, Speaker</a:t>
            </a:r>
            <a:br>
              <a:rPr lang="en-GB"/>
            </a:br>
            <a:endParaRPr lang="en-GB"/>
          </a:p>
          <a:p>
            <a:pPr lvl="0"/>
            <a:r>
              <a:rPr lang="en-GB"/>
              <a:t>Presentation, Speaker</a:t>
            </a:r>
            <a:br>
              <a:rPr lang="en-GB"/>
            </a:br>
            <a:endParaRPr lang="en-GB"/>
          </a:p>
          <a:p>
            <a:pPr lvl="0"/>
            <a:r>
              <a:rPr lang="en-GB"/>
              <a:t>Presentation, Speaker</a:t>
            </a:r>
            <a:br>
              <a:rPr lang="en-GB"/>
            </a:br>
            <a:endParaRPr lang="en-GB"/>
          </a:p>
          <a:p>
            <a:pPr lvl="0"/>
            <a:r>
              <a:rPr lang="en-GB"/>
              <a:t>Presentation, Speaker</a:t>
            </a:r>
            <a:br>
              <a:rPr lang="en-GB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976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1"/>
            <a:ext cx="16933" cy="12700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2" name="ToC Title"/>
          <p:cNvSpPr>
            <a:spLocks noGrp="1"/>
          </p:cNvSpPr>
          <p:nvPr>
            <p:ph type="title" hasCustomPrompt="1"/>
          </p:nvPr>
        </p:nvSpPr>
        <p:spPr>
          <a:xfrm>
            <a:off x="433917" y="472990"/>
            <a:ext cx="11328000" cy="320943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lnSpc>
                <a:spcPct val="75000"/>
              </a:lnSpc>
              <a:defRPr lang="fr-FR" noProof="0" dirty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noProof="0"/>
              <a:t>KLIKNUTÍM VLOŽÍTE NADPIS</a:t>
            </a:r>
            <a:endParaRPr lang="en-US" noProof="0"/>
          </a:p>
        </p:txBody>
      </p:sp>
      <p:sp>
        <p:nvSpPr>
          <p:cNvPr id="5" name="ToC Content"/>
          <p:cNvSpPr>
            <a:spLocks noGrp="1"/>
          </p:cNvSpPr>
          <p:nvPr>
            <p:ph idx="1" hasCustomPrompt="1"/>
          </p:nvPr>
        </p:nvSpPr>
        <p:spPr>
          <a:xfrm>
            <a:off x="433918" y="1536000"/>
            <a:ext cx="11330516" cy="667940"/>
          </a:xfrm>
          <a:prstGeom prst="rect">
            <a:avLst/>
          </a:prstGeom>
        </p:spPr>
        <p:txBody>
          <a:bodyPr rIns="0">
            <a:spAutoFit/>
          </a:bodyPr>
          <a:lstStyle>
            <a:lvl1pPr marL="479988" indent="-479988">
              <a:spcBef>
                <a:spcPts val="1333"/>
              </a:spcBef>
              <a:spcAft>
                <a:spcPts val="267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11239219" algn="r"/>
              </a:tabLst>
              <a:defRPr sz="2400" b="1" cap="all" baseline="0">
                <a:solidFill>
                  <a:srgbClr val="E6002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59976" indent="-479988">
              <a:spcBef>
                <a:spcPts val="267"/>
              </a:spcBef>
              <a:buClrTx/>
              <a:buSzPct val="100000"/>
              <a:buFont typeface="+mj-lt"/>
              <a:buAutoNum type="alphaUcPeriod"/>
              <a:tabLst>
                <a:tab pos="11239219" algn="r"/>
              </a:tabLst>
              <a:defRPr sz="1867" cap="none" baseline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479988" indent="0">
              <a:spcBef>
                <a:spcPts val="3733"/>
              </a:spcBef>
              <a:buNone/>
              <a:tabLst>
                <a:tab pos="11239219" algn="r"/>
              </a:tabLst>
              <a:defRPr sz="1867" b="0" cap="all" baseline="0">
                <a:solidFill>
                  <a:srgbClr val="E60028"/>
                </a:solidFill>
              </a:defRPr>
            </a:lvl3pPr>
            <a:lvl4pPr marL="959976" indent="-479988">
              <a:spcBef>
                <a:spcPts val="267"/>
              </a:spcBef>
              <a:buClrTx/>
              <a:buFont typeface="+mj-lt"/>
              <a:buAutoNum type="alphaUcPeriod"/>
              <a:tabLst>
                <a:tab pos="11239219" algn="r"/>
              </a:tabLst>
              <a:defRPr sz="1600" cap="none" baseline="0"/>
            </a:lvl4pPr>
            <a:lvl5pPr marL="719982" indent="0">
              <a:buNone/>
              <a:tabLst>
                <a:tab pos="10650800" algn="r"/>
              </a:tabLst>
              <a:defRPr sz="1067" cap="all" baseline="0"/>
            </a:lvl5pPr>
          </a:lstStyle>
          <a:p>
            <a:pPr lvl="0"/>
            <a:r>
              <a:rPr lang="cs-CZ" noProof="0"/>
              <a:t>KLIKNUTÍM VLOŽÍTE NÁZEV ODDÍLU</a:t>
            </a:r>
            <a:endParaRPr lang="en-US" noProof="0"/>
          </a:p>
          <a:p>
            <a:pPr lvl="1"/>
            <a:r>
              <a:rPr lang="cs-CZ" noProof="0"/>
              <a:t>Přidat další sekci</a:t>
            </a:r>
            <a:endParaRPr lang="en-US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2E0767-2C7B-4A8B-88C1-F85FEC17A762}"/>
              </a:ext>
            </a:extLst>
          </p:cNvPr>
          <p:cNvSpPr/>
          <p:nvPr userDrawn="1"/>
        </p:nvSpPr>
        <p:spPr>
          <a:xfrm>
            <a:off x="192000" y="864000"/>
            <a:ext cx="2688000" cy="72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noProof="0">
              <a:latin typeface="Quicksand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45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99A2F9-6252-4575-98C9-710EC6B85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019842-184A-4AEE-B93D-FB37BCD47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2F068B-CB2E-4DE7-89A8-FD7E3D6AE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8886-75AA-4CDF-83AB-59BD8191BE68}" type="datetimeFigureOut">
              <a:rPr lang="cs-CZ" smtClean="0"/>
              <a:t>22.07.2025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84FBEC-C05C-482C-A736-7A8D1DD7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735D08-5E04-4B0F-B408-305FDA78B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99F3-FB21-42BE-BD81-93B53AE98E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61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E15663-B9BD-417A-B0E3-1F80AF0D4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761B319-1D6F-4390-ACDB-9F5A67781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22C01A-FDEB-4866-B9B4-ABFC50248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8886-75AA-4CDF-83AB-59BD8191BE68}" type="datetimeFigureOut">
              <a:rPr lang="cs-CZ" smtClean="0"/>
              <a:t>22.07.2025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302612-58A1-40BB-AFB6-C158221D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BC91F0-E8C4-4809-9119-1D786B76E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99F3-FB21-42BE-BD81-93B53AE98E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80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FBBFF4-607E-4CDA-9317-554F98742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9552E0-59DA-444C-9DF6-2EB37316F5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C000DD0-3B09-46DB-83DC-95B4EECA88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E7FD14E-75B4-4A20-942E-D49EB6373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8886-75AA-4CDF-83AB-59BD8191BE68}" type="datetimeFigureOut">
              <a:rPr lang="cs-CZ" smtClean="0"/>
              <a:t>22.07.2025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5993F37-C932-431E-8FD8-CBC9A43D1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2E909C3-0F3C-4784-8524-736E775F4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99F3-FB21-42BE-BD81-93B53AE98E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44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33BDEF-B34C-4A79-8D57-49517083A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D2FD7DA-9BFF-49C0-BD0D-DD7BDCDD6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8B8EE3E-8EA3-4D9B-985E-0878C7790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7341B23-FF70-4F0B-A4B6-C80C201623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FE7A155-741D-4951-931C-CD6214265F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9E7A785-3D77-4BE3-A776-B993C4C2D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8886-75AA-4CDF-83AB-59BD8191BE68}" type="datetimeFigureOut">
              <a:rPr lang="cs-CZ" smtClean="0"/>
              <a:t>22.07.2025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CD81684-B767-491C-84B5-959B268B6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5E15566-0727-42B0-ACAC-91B902320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99F3-FB21-42BE-BD81-93B53AE98E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90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89508-A46A-45C0-A782-7F18A4623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43C8F16-C56E-43C6-8996-4A06EDA90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8886-75AA-4CDF-83AB-59BD8191BE68}" type="datetimeFigureOut">
              <a:rPr lang="cs-CZ" smtClean="0"/>
              <a:t>22.07.2025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A19F99A-DF30-4AB8-9349-7A1E966AA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7056D28-BD80-485A-9896-1E000EBA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99F3-FB21-42BE-BD81-93B53AE98E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093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10BD573-F459-4EFE-842F-1EA83365D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8886-75AA-4CDF-83AB-59BD8191BE68}" type="datetimeFigureOut">
              <a:rPr lang="cs-CZ" smtClean="0"/>
              <a:t>22.07.2025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4CEB595-4F8A-40D5-A8D1-5352900B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BB5D17-FE54-462F-9FAA-17D652A9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99F3-FB21-42BE-BD81-93B53AE98E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1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A6DEF8-D3F8-4FE2-A90D-14BAAF2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7531AA-8F6A-4CED-A0F0-EDFC709E4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04992E-FF76-48BA-BF71-DD053DD61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E783383-DF9F-496F-A960-7D8D081A2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8886-75AA-4CDF-83AB-59BD8191BE68}" type="datetimeFigureOut">
              <a:rPr lang="cs-CZ" smtClean="0"/>
              <a:t>22.07.2025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3CBC37F-419A-4127-AC8F-8EBEE7459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63C40D-4654-4B46-B3F8-C7ED68A4A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99F3-FB21-42BE-BD81-93B53AE98E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95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3E9934-26C2-42BE-8DDA-5461F96FC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C3BDE8B-93AA-41B3-B094-7B3E208AB6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63F9D11-61DF-41CA-8711-93076884B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1B4D05-62AC-422D-9052-23B602C29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8886-75AA-4CDF-83AB-59BD8191BE68}" type="datetimeFigureOut">
              <a:rPr lang="cs-CZ" smtClean="0"/>
              <a:t>22.07.2025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46A181-5F1E-4183-8569-8075C075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4FA882A-8E5A-43D9-91C2-FBAAE67A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99F3-FB21-42BE-BD81-93B53AE98E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6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AC3DC88-C862-4767-8997-B98CA5E4F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F84423-22BE-4B21-89FB-03CC58FBA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763C80-805F-4E1F-90CA-F14356119D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48886-75AA-4CDF-83AB-59BD8191BE68}" type="datetimeFigureOut">
              <a:rPr lang="cs-CZ" smtClean="0"/>
              <a:t>22.07.2025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EAAEC5-68E7-462D-B40D-8976BC93FA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C25A15-DBA0-4AF9-AA70-B8758E24AB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499F3-FB21-42BE-BD81-93B53AE98E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17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et.mpss.cz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intranet.mpss.cz/" TargetMode="External"/><Relationship Id="rId5" Type="http://schemas.openxmlformats.org/officeDocument/2006/relationships/hyperlink" Target="mailto:Info.partneri.mpss@kb.cz" TargetMode="External"/><Relationship Id="rId4" Type="http://schemas.openxmlformats.org/officeDocument/2006/relationships/hyperlink" Target="http://www.partneri-kb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energetickeuspory.cz/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3D13C-C980-6656-07DA-C950AD43E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016682"/>
            <a:ext cx="5946245" cy="1600438"/>
          </a:xfrm>
        </p:spPr>
        <p:txBody>
          <a:bodyPr>
            <a:normAutofit/>
          </a:bodyPr>
          <a:lstStyle/>
          <a:p>
            <a:r>
              <a:rPr lang="cs-CZ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NEZAJIŠTĚNÉ ÚVĚRY</a:t>
            </a:r>
            <a:endParaRPr lang="en-CZ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9BD7CF4-1F62-7C0B-2033-FAF9702C8875}"/>
              </a:ext>
            </a:extLst>
          </p:cNvPr>
          <p:cNvSpPr/>
          <p:nvPr/>
        </p:nvSpPr>
        <p:spPr>
          <a:xfrm>
            <a:off x="1864659" y="6382871"/>
            <a:ext cx="1228165" cy="33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pic>
        <p:nvPicPr>
          <p:cNvPr id="3" name="Picture 6" descr="A stack of white paper with a red rubber band&#10;&#10;Description automatically generated with medium confidence">
            <a:extLst>
              <a:ext uri="{FF2B5EF4-FFF2-40B4-BE49-F238E27FC236}">
                <a16:creationId xmlns:a16="http://schemas.microsoft.com/office/drawing/2014/main" id="{8CB0763D-AB60-F375-9CCF-2C344A6F79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675" y="3429000"/>
            <a:ext cx="1603525" cy="1603525"/>
          </a:xfrm>
          <a:prstGeom prst="rect">
            <a:avLst/>
          </a:prstGeom>
        </p:spPr>
      </p:pic>
      <p:pic>
        <p:nvPicPr>
          <p:cNvPr id="13" name="Zástupný symbol obrázku 12">
            <a:extLst>
              <a:ext uri="{FF2B5EF4-FFF2-40B4-BE49-F238E27FC236}">
                <a16:creationId xmlns:a16="http://schemas.microsoft.com/office/drawing/2014/main" id="{D7BB5AA4-9E25-DC60-F929-AC9144FCE5D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579" r="579"/>
          <a:stretch/>
        </p:blipFill>
        <p:spPr/>
      </p:pic>
    </p:spTree>
    <p:extLst>
      <p:ext uri="{BB962C8B-B14F-4D97-AF65-F5344CB8AC3E}">
        <p14:creationId xmlns:p14="http://schemas.microsoft.com/office/powerpoint/2010/main" val="1805616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t>10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8732E88-6344-51EB-3BB5-8DACDB531913}"/>
              </a:ext>
            </a:extLst>
          </p:cNvPr>
          <p:cNvSpPr/>
          <p:nvPr/>
        </p:nvSpPr>
        <p:spPr>
          <a:xfrm>
            <a:off x="1864659" y="6382871"/>
            <a:ext cx="1228165" cy="33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" name="Nadpis 5">
            <a:extLst>
              <a:ext uri="{FF2B5EF4-FFF2-40B4-BE49-F238E27FC236}">
                <a16:creationId xmlns:a16="http://schemas.microsoft.com/office/drawing/2014/main" id="{C859B71B-E9E0-DDFC-24E0-9478712F090F}"/>
              </a:ext>
            </a:extLst>
          </p:cNvPr>
          <p:cNvSpPr txBox="1">
            <a:spLocks/>
          </p:cNvSpPr>
          <p:nvPr/>
        </p:nvSpPr>
        <p:spPr>
          <a:xfrm>
            <a:off x="623887" y="476252"/>
            <a:ext cx="8675561" cy="4431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PŮJČKA NA BYDLENÍ - ÚČEL</a:t>
            </a:r>
          </a:p>
        </p:txBody>
      </p:sp>
      <p:pic>
        <p:nvPicPr>
          <p:cNvPr id="5" name="Picture 6" descr="A stack of white paper with a red rubber band&#10;&#10;Description automatically generated with medium confidence">
            <a:extLst>
              <a:ext uri="{FF2B5EF4-FFF2-40B4-BE49-F238E27FC236}">
                <a16:creationId xmlns:a16="http://schemas.microsoft.com/office/drawing/2014/main" id="{6E94ABA5-86D2-1018-1DE3-2799ECD1B5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588" y="-103912"/>
            <a:ext cx="1603525" cy="160352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22EC329-6BAD-574D-189A-56AF0615680C}"/>
              </a:ext>
            </a:extLst>
          </p:cNvPr>
          <p:cNvSpPr txBox="1"/>
          <p:nvPr/>
        </p:nvSpPr>
        <p:spPr>
          <a:xfrm>
            <a:off x="623887" y="1234205"/>
            <a:ext cx="10427349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lr>
                <a:srgbClr val="E9041E"/>
              </a:buClr>
              <a:buFont typeface="Wingdings"/>
              <a:buChar char="ü"/>
            </a:pPr>
            <a:r>
              <a:rPr lang="cs-CZ" sz="200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Úvěrem lze financovat </a:t>
            </a:r>
            <a:r>
              <a:rPr lang="cs-CZ" sz="2000" b="1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bytové potřeby klienta a jeho osob blízkých</a:t>
            </a:r>
            <a:endParaRPr lang="cs-CZ" sz="2000">
              <a:solidFill>
                <a:srgbClr val="000000"/>
              </a:solidFill>
              <a:latin typeface="Source Sans Pro"/>
              <a:ea typeface="Source Sans Pro"/>
              <a:cs typeface="Calibri" panose="020F0502020204030204"/>
            </a:endParaRPr>
          </a:p>
          <a:p>
            <a:pPr marL="285750" indent="-285750">
              <a:buClr>
                <a:srgbClr val="E9041E"/>
              </a:buClr>
              <a:buFont typeface="Wingdings"/>
              <a:buChar char="ü"/>
            </a:pPr>
            <a:r>
              <a:rPr lang="cs-CZ" sz="200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Bytová potřeba se musí nacházet na </a:t>
            </a:r>
            <a:r>
              <a:rPr lang="cs-CZ" sz="2000" b="1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území ČR</a:t>
            </a:r>
            <a:endParaRPr lang="cs-CZ" sz="2000">
              <a:latin typeface="Source Sans Pro"/>
              <a:ea typeface="Source Sans Pro"/>
              <a:cs typeface="Calibri" panose="020F0502020204030204"/>
            </a:endParaRPr>
          </a:p>
          <a:p>
            <a:endParaRPr lang="cs-CZ" sz="2000" b="1" u="sng">
              <a:solidFill>
                <a:srgbClr val="0070C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r>
              <a:rPr lang="cs-CZ" sz="2000" b="1">
                <a:solidFill>
                  <a:srgbClr val="E9041E"/>
                </a:solidFill>
                <a:latin typeface="Source Sans Pro"/>
                <a:ea typeface="Source Sans Pro"/>
                <a:cs typeface="Calibri" panose="020F0502020204030204"/>
              </a:rPr>
              <a:t>KOUPĚ</a:t>
            </a:r>
            <a:endParaRPr lang="cs-CZ">
              <a:latin typeface="Source Sans Pro"/>
              <a:ea typeface="Source Sans Pro"/>
            </a:endParaRPr>
          </a:p>
          <a:p>
            <a:pPr marL="342900" indent="-342900">
              <a:buFont typeface="Wingdings"/>
              <a:buChar char="ü"/>
            </a:pPr>
            <a:r>
              <a:rPr lang="cs-CZ" sz="2000">
                <a:latin typeface="Source Sans Pro"/>
                <a:ea typeface="Source Sans Pro"/>
                <a:cs typeface="Calibri" panose="020F0502020204030204"/>
              </a:rPr>
              <a:t>Standardní nemovitost – byt, dům</a:t>
            </a:r>
          </a:p>
          <a:p>
            <a:pPr marL="342900" indent="-342900">
              <a:buFont typeface="Wingdings"/>
              <a:buChar char="ü"/>
            </a:pPr>
            <a:r>
              <a:rPr lang="cs-CZ" sz="2000">
                <a:latin typeface="Source Sans Pro"/>
                <a:ea typeface="Source Sans Pro"/>
                <a:cs typeface="Calibri" panose="020F0502020204030204"/>
              </a:rPr>
              <a:t>Lze financovat i rekreační objet a ateliér - přidělené číslo popisné nebo evidenční, více než 50% plochy pro bydlení, kuchyň, koupelna, toaleta a vytápění</a:t>
            </a:r>
          </a:p>
          <a:p>
            <a:pPr marL="342900" indent="-342900">
              <a:buFont typeface="Wingdings"/>
              <a:buChar char="ü"/>
            </a:pPr>
            <a:r>
              <a:rPr lang="cs-CZ" sz="2000">
                <a:latin typeface="Source Sans Pro"/>
                <a:ea typeface="Source Sans Pro"/>
                <a:cs typeface="Calibri" panose="020F0502020204030204"/>
              </a:rPr>
              <a:t>Objekt obsahující bytové prostory a nebytové prostory – rovno nebo více než 50% na bydlení, neobsahuje-li 50%, lze úvěr čerpat pouze na bytové prostory</a:t>
            </a:r>
          </a:p>
          <a:p>
            <a:pPr marL="342900" indent="-342900">
              <a:buFont typeface="Wingdings"/>
              <a:buChar char="ü"/>
            </a:pPr>
            <a:r>
              <a:rPr lang="cs-CZ" sz="2000">
                <a:latin typeface="Source Sans Pro"/>
                <a:ea typeface="Source Sans Pro"/>
                <a:cs typeface="Calibri" panose="020F0502020204030204"/>
              </a:rPr>
              <a:t>Nebytový prostor - ubytovací jednotka</a:t>
            </a:r>
          </a:p>
          <a:p>
            <a:pPr marL="342900" indent="-342900">
              <a:buFont typeface="Wingdings"/>
              <a:buChar char="ü"/>
            </a:pPr>
            <a:r>
              <a:rPr lang="cs-CZ" sz="2000">
                <a:latin typeface="Source Sans Pro"/>
                <a:ea typeface="Source Sans Pro"/>
                <a:cs typeface="Calibri" panose="020F0502020204030204"/>
              </a:rPr>
              <a:t>Kontejnerové /modulové domy</a:t>
            </a:r>
          </a:p>
          <a:p>
            <a:pPr marL="342900" indent="-342900">
              <a:buFont typeface="Wingdings"/>
              <a:buChar char="ü"/>
            </a:pPr>
            <a:r>
              <a:rPr lang="cs-CZ" sz="2000">
                <a:latin typeface="Source Sans Pro"/>
                <a:ea typeface="Source Sans Pro"/>
                <a:cs typeface="Calibri" panose="020F0502020204030204"/>
              </a:rPr>
              <a:t>Koupě stavebního pozemku, nemusí být do určité doby zahájena výstavba</a:t>
            </a:r>
          </a:p>
          <a:p>
            <a:pPr marL="342900" indent="-342900">
              <a:buFont typeface="Wingdings"/>
              <a:buChar char="ü"/>
            </a:pPr>
            <a:r>
              <a:rPr lang="cs-CZ" sz="2000">
                <a:latin typeface="Source Sans Pro"/>
                <a:ea typeface="Source Sans Pro"/>
                <a:cs typeface="Calibri" panose="020F0502020204030204"/>
              </a:rPr>
              <a:t>Koupě pozemku určeného k rekreaci - podmínka zahájení výstavby do 24 měsíců, získání č.p./</a:t>
            </a:r>
            <a:r>
              <a:rPr lang="cs-CZ" sz="2000" err="1">
                <a:latin typeface="Source Sans Pro"/>
                <a:ea typeface="Source Sans Pro"/>
                <a:cs typeface="Calibri" panose="020F0502020204030204"/>
              </a:rPr>
              <a:t>č.ev</a:t>
            </a:r>
            <a:r>
              <a:rPr lang="cs-CZ" sz="2000">
                <a:latin typeface="Source Sans Pro"/>
                <a:ea typeface="Source Sans Pro"/>
                <a:cs typeface="Calibri" panose="020F0502020204030204"/>
              </a:rPr>
              <a:t>. do 48 měsíců</a:t>
            </a:r>
          </a:p>
          <a:p>
            <a:r>
              <a:rPr lang="cs-CZ" sz="2000">
                <a:solidFill>
                  <a:srgbClr val="E9041E"/>
                </a:solidFill>
                <a:latin typeface="Wingdings"/>
                <a:ea typeface="Source Sans Pro"/>
                <a:cs typeface="Calibri" panose="020F0502020204030204"/>
                <a:sym typeface="Wingdings"/>
              </a:rPr>
              <a:t> </a:t>
            </a:r>
            <a:endParaRPr lang="cs-CZ" sz="2000">
              <a:latin typeface="Source Sans Pro"/>
              <a:ea typeface="Source Sans Pro"/>
              <a:cs typeface="Calibri"/>
            </a:endParaRPr>
          </a:p>
          <a:p>
            <a:endParaRPr lang="cs-CZ" sz="2000" b="1">
              <a:solidFill>
                <a:srgbClr val="E9041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3237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A1FA2-65FB-56A0-8F14-CAD8837A2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CABC4E-CDDB-76A0-2F2C-C0DA9B512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t>11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DFCE13BF-C024-B8FB-4A54-8AA088679ECB}"/>
              </a:ext>
            </a:extLst>
          </p:cNvPr>
          <p:cNvSpPr/>
          <p:nvPr/>
        </p:nvSpPr>
        <p:spPr>
          <a:xfrm>
            <a:off x="1864659" y="6382871"/>
            <a:ext cx="1228165" cy="33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" name="Nadpis 5">
            <a:extLst>
              <a:ext uri="{FF2B5EF4-FFF2-40B4-BE49-F238E27FC236}">
                <a16:creationId xmlns:a16="http://schemas.microsoft.com/office/drawing/2014/main" id="{D1D287DB-C1D2-05F5-BE5D-5184598AA47B}"/>
              </a:ext>
            </a:extLst>
          </p:cNvPr>
          <p:cNvSpPr txBox="1">
            <a:spLocks/>
          </p:cNvSpPr>
          <p:nvPr/>
        </p:nvSpPr>
        <p:spPr>
          <a:xfrm>
            <a:off x="623887" y="476252"/>
            <a:ext cx="8675561" cy="4431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PŮJČKA NA BYDLENÍ - ÚČEL</a:t>
            </a:r>
          </a:p>
        </p:txBody>
      </p:sp>
      <p:pic>
        <p:nvPicPr>
          <p:cNvPr id="5" name="Picture 6" descr="A stack of white paper with a red rubber band&#10;&#10;Description automatically generated with medium confidence">
            <a:extLst>
              <a:ext uri="{FF2B5EF4-FFF2-40B4-BE49-F238E27FC236}">
                <a16:creationId xmlns:a16="http://schemas.microsoft.com/office/drawing/2014/main" id="{56AAB9C3-CCC7-CEA8-5A13-C77E0B4F94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588" y="-103912"/>
            <a:ext cx="1603525" cy="160352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3D2B5D9-0710-853C-B5A5-2D05C25DE334}"/>
              </a:ext>
            </a:extLst>
          </p:cNvPr>
          <p:cNvSpPr txBox="1"/>
          <p:nvPr/>
        </p:nvSpPr>
        <p:spPr>
          <a:xfrm>
            <a:off x="623887" y="953503"/>
            <a:ext cx="10427349" cy="65556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E9041E"/>
              </a:buClr>
            </a:pPr>
            <a:r>
              <a:rPr lang="cs-CZ" sz="2000" b="1" dirty="0">
                <a:solidFill>
                  <a:srgbClr val="E9041E"/>
                </a:solidFill>
                <a:latin typeface="Source Sans Pro"/>
                <a:ea typeface="Source Sans Pro"/>
                <a:cs typeface="Calibri" panose="020F0502020204030204"/>
              </a:rPr>
              <a:t>REKONSTRUKCE</a:t>
            </a:r>
            <a:endParaRPr lang="cs-CZ" sz="2000" dirty="0">
              <a:solidFill>
                <a:srgbClr val="000000"/>
              </a:solidFill>
              <a:latin typeface="Source Sans Pro"/>
              <a:ea typeface="Source Sans Pro"/>
              <a:cs typeface="Calibri" panose="020F0502020204030204"/>
            </a:endParaRPr>
          </a:p>
          <a:p>
            <a:pPr marL="342900" indent="-342900">
              <a:buClr>
                <a:srgbClr val="E9041E"/>
              </a:buClr>
              <a:buFont typeface="Wingdings"/>
              <a:buChar char="ü"/>
            </a:pP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Vždy se jedná o bytovou potřebu </a:t>
            </a:r>
            <a:endParaRPr lang="cs-CZ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Clr>
                <a:srgbClr val="E9041E"/>
              </a:buClr>
              <a:buFont typeface="Wingdings"/>
              <a:buChar char="ü"/>
            </a:pP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Lze zpětně proplatit doklady až 12 měsíců staré (u rozsáhlé déle trvající rekonstrukce na výjimku až 3 roky)</a:t>
            </a:r>
            <a:endParaRPr lang="cs-CZ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Clr>
                <a:srgbClr val="E9041E"/>
              </a:buClr>
              <a:buFont typeface="Wingdings"/>
              <a:buChar char="ü"/>
            </a:pPr>
            <a:r>
              <a:rPr lang="cs-CZ" sz="2000" b="1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Volně stojící předměty </a:t>
            </a: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lze financovat bez státní podpory (např. nábytek), musí být součástí koupě nebo rekonstrukce</a:t>
            </a:r>
          </a:p>
          <a:p>
            <a:pPr marL="342900" indent="-342900">
              <a:buClr>
                <a:srgbClr val="E9041E"/>
              </a:buClr>
              <a:buFont typeface="Wingdings"/>
              <a:buChar char="ü"/>
            </a:pPr>
            <a:r>
              <a:rPr lang="cs-CZ" sz="2000" b="1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Financování drobných předmětů </a:t>
            </a: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- max. 10% z částky na rekonstrukci/výstavbu, max. 50.000 Kč (malé kuchyňské spotřebiče, domácí elektronika bez PC a mobilů, zahradní technika a nářadí, bytový textil, lůžkoviny)</a:t>
            </a:r>
            <a:endParaRPr lang="cs-CZ" sz="2000" dirty="0">
              <a:solidFill>
                <a:srgbClr val="E9041E"/>
              </a:solidFill>
              <a:latin typeface="Wingdings"/>
              <a:ea typeface="Source Sans Pro"/>
              <a:cs typeface="Calibri" panose="020F0502020204030204"/>
              <a:sym typeface="Wingdings"/>
            </a:endParaRPr>
          </a:p>
          <a:p>
            <a:pPr>
              <a:buClr>
                <a:srgbClr val="E9041E"/>
              </a:buClr>
            </a:pPr>
            <a:endParaRPr lang="cs-CZ" sz="2000" b="1" dirty="0">
              <a:solidFill>
                <a:srgbClr val="E9041E"/>
              </a:solidFill>
              <a:latin typeface="Source Sans Pro"/>
              <a:ea typeface="Source Sans Pro"/>
              <a:cs typeface="Calibri" panose="020F0502020204030204"/>
            </a:endParaRPr>
          </a:p>
          <a:p>
            <a:pPr>
              <a:buClr>
                <a:srgbClr val="E9041E"/>
              </a:buClr>
            </a:pPr>
            <a:r>
              <a:rPr lang="cs-CZ" sz="2000" b="1" dirty="0">
                <a:solidFill>
                  <a:srgbClr val="E9041E"/>
                </a:solidFill>
                <a:latin typeface="Source Sans Pro"/>
                <a:ea typeface="Source Sans Pro"/>
                <a:cs typeface="Calibri" panose="020F0502020204030204"/>
              </a:rPr>
              <a:t>VÝSTAVBA</a:t>
            </a:r>
            <a:endParaRPr lang="cs-CZ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Clr>
                <a:srgbClr val="E9041E"/>
              </a:buClr>
              <a:buFont typeface="Wingdings"/>
              <a:buChar char="ü"/>
            </a:pP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Vždy se jedná o bytovou potřebu </a:t>
            </a:r>
            <a:endParaRPr lang="cs-CZ" dirty="0">
              <a:solidFill>
                <a:srgbClr val="000000"/>
              </a:solidFill>
              <a:latin typeface="Calibri"/>
              <a:ea typeface="Calibri"/>
              <a:cs typeface="Calibri" panose="020F0502020204030204"/>
            </a:endParaRPr>
          </a:p>
          <a:p>
            <a:pPr marL="342900" indent="-342900">
              <a:buClr>
                <a:srgbClr val="E9041E"/>
              </a:buClr>
              <a:buFont typeface="Wingdings"/>
              <a:buChar char="ü"/>
            </a:pP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Lze zpětně proplatit doklady až 12 měsíců staré (u déle trvající výstavby na výjimku až 3 roky)</a:t>
            </a:r>
            <a:endParaRPr lang="cs-CZ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Clr>
                <a:srgbClr val="E9041E"/>
              </a:buClr>
              <a:buFont typeface="Wingdings"/>
              <a:buChar char="ü"/>
            </a:pPr>
            <a:r>
              <a:rPr lang="cs-CZ" sz="2000" b="1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Čerpání až 18 měsíců</a:t>
            </a:r>
          </a:p>
          <a:p>
            <a:pPr>
              <a:buClr>
                <a:srgbClr val="E9041E"/>
              </a:buClr>
            </a:pPr>
            <a:endParaRPr lang="cs-CZ" sz="2000" b="1" dirty="0">
              <a:solidFill>
                <a:srgbClr val="E9041E"/>
              </a:solidFill>
              <a:latin typeface="Source Sans Pro"/>
              <a:ea typeface="Source Sans Pro"/>
              <a:cs typeface="Calibri" panose="020F0502020204030204"/>
            </a:endParaRPr>
          </a:p>
          <a:p>
            <a:pPr>
              <a:buClr>
                <a:srgbClr val="E9041E"/>
              </a:buClr>
            </a:pPr>
            <a:r>
              <a:rPr lang="cs-CZ" sz="2000" b="1" dirty="0">
                <a:solidFill>
                  <a:srgbClr val="E9041E"/>
                </a:solidFill>
                <a:latin typeface="Source Sans Pro"/>
                <a:ea typeface="Source Sans Pro"/>
                <a:cs typeface="Calibri" panose="020F0502020204030204"/>
              </a:rPr>
              <a:t>REFINANCOVÁNÍ (vždy bez státní podpory)</a:t>
            </a:r>
            <a:endParaRPr lang="cs-CZ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Clr>
                <a:srgbClr val="E9041E"/>
              </a:buClr>
              <a:buFont typeface="Wingdings"/>
              <a:buChar char="ü"/>
            </a:pP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Neúčelové půjčky – při doložení účetních dokladů (2 měsíce před poskytnutím až 24 měsíců po poskytnutí úvěru)</a:t>
            </a:r>
            <a:endParaRPr lang="cs-CZ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Clr>
                <a:srgbClr val="E9041E"/>
              </a:buClr>
              <a:buFont typeface="Wingdings"/>
              <a:buChar char="ü"/>
            </a:pPr>
            <a:endParaRPr lang="cs-CZ" sz="2000" b="1" dirty="0">
              <a:solidFill>
                <a:srgbClr val="000000"/>
              </a:solidFill>
              <a:latin typeface="Source Sans Pro"/>
              <a:ea typeface="Source Sans Pro"/>
              <a:cs typeface="Calibri" panose="020F0502020204030204"/>
            </a:endParaRPr>
          </a:p>
          <a:p>
            <a:r>
              <a:rPr lang="cs-CZ" sz="2000" dirty="0">
                <a:solidFill>
                  <a:srgbClr val="E9041E"/>
                </a:solidFill>
                <a:latin typeface="Wingdings"/>
                <a:ea typeface="Source Sans Pro"/>
                <a:cs typeface="Calibri" panose="020F0502020204030204"/>
                <a:sym typeface="Wingdings"/>
              </a:rPr>
              <a:t> </a:t>
            </a:r>
            <a:endParaRPr lang="cs-CZ" sz="2000" dirty="0">
              <a:latin typeface="Source Sans Pro"/>
              <a:ea typeface="Source Sans Pro"/>
              <a:cs typeface="Calibri"/>
            </a:endParaRPr>
          </a:p>
          <a:p>
            <a:endParaRPr lang="cs-CZ" sz="2000" b="1" dirty="0">
              <a:solidFill>
                <a:srgbClr val="E9041E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6717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t>12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8732E88-6344-51EB-3BB5-8DACDB531913}"/>
              </a:ext>
            </a:extLst>
          </p:cNvPr>
          <p:cNvSpPr/>
          <p:nvPr/>
        </p:nvSpPr>
        <p:spPr>
          <a:xfrm>
            <a:off x="1864659" y="6382871"/>
            <a:ext cx="1228165" cy="33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" name="Nadpis 5">
            <a:extLst>
              <a:ext uri="{FF2B5EF4-FFF2-40B4-BE49-F238E27FC236}">
                <a16:creationId xmlns:a16="http://schemas.microsoft.com/office/drawing/2014/main" id="{C859B71B-E9E0-DDFC-24E0-9478712F090F}"/>
              </a:ext>
            </a:extLst>
          </p:cNvPr>
          <p:cNvSpPr txBox="1">
            <a:spLocks/>
          </p:cNvSpPr>
          <p:nvPr/>
        </p:nvSpPr>
        <p:spPr>
          <a:xfrm>
            <a:off x="623887" y="476252"/>
            <a:ext cx="8675561" cy="4431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PŮJČKA NA BYDLENÍ – </a:t>
            </a:r>
            <a:r>
              <a:rPr lang="cs-CZ" b="1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DOKLÁDÁNÍ ÚČELU REKONSTRUKCE</a:t>
            </a:r>
          </a:p>
        </p:txBody>
      </p:sp>
      <p:pic>
        <p:nvPicPr>
          <p:cNvPr id="5" name="Picture 6" descr="A stack of white paper with a red rubber band&#10;&#10;Description automatically generated with medium confidence">
            <a:extLst>
              <a:ext uri="{FF2B5EF4-FFF2-40B4-BE49-F238E27FC236}">
                <a16:creationId xmlns:a16="http://schemas.microsoft.com/office/drawing/2014/main" id="{6E94ABA5-86D2-1018-1DE3-2799ECD1B5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588" y="-103912"/>
            <a:ext cx="1603525" cy="160352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89FB79D-8E9B-143B-4AB9-C499440D2385}"/>
              </a:ext>
            </a:extLst>
          </p:cNvPr>
          <p:cNvSpPr txBox="1"/>
          <p:nvPr/>
        </p:nvSpPr>
        <p:spPr>
          <a:xfrm>
            <a:off x="771103" y="1170197"/>
            <a:ext cx="10311425" cy="43396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/>
              <a:buChar char="ü"/>
            </a:pPr>
            <a:endParaRPr lang="cs-CZ" b="1">
              <a:solidFill>
                <a:srgbClr val="000000"/>
              </a:solidFill>
              <a:ea typeface="Calibri"/>
              <a:cs typeface="Calibri" panose="020F0502020204030204"/>
            </a:endParaRPr>
          </a:p>
          <a:p>
            <a:r>
              <a:rPr lang="cs-CZ" sz="2000" b="1">
                <a:solidFill>
                  <a:srgbClr val="E9041E"/>
                </a:solidFill>
                <a:latin typeface="Source Sans Pro"/>
                <a:ea typeface="Source Sans Pro"/>
                <a:cs typeface="Calibri" panose="020F0502020204030204"/>
              </a:rPr>
              <a:t>FOTOGRAFIE</a:t>
            </a:r>
            <a:endParaRPr lang="cs-CZ" sz="2000">
              <a:solidFill>
                <a:srgbClr val="E9041E"/>
              </a:solidFill>
              <a:latin typeface="Source Sans Pro"/>
              <a:ea typeface="Source Sans Pro"/>
              <a:cs typeface="Calibri"/>
            </a:endParaRPr>
          </a:p>
          <a:p>
            <a:endParaRPr lang="cs-CZ" sz="100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pPr marL="285750" indent="-285750">
              <a:buClr>
                <a:srgbClr val="E9041E"/>
              </a:buClr>
              <a:buFont typeface="Wingdings"/>
              <a:buChar char="ü"/>
            </a:pPr>
            <a:r>
              <a:rPr lang="cs-CZ" sz="200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K žádosti o úvěr předložit rozpočet </a:t>
            </a:r>
            <a:r>
              <a:rPr lang="cs-CZ" sz="2000" b="1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"Čestné prohlášení o využití prostředků z úvěru"</a:t>
            </a:r>
            <a:r>
              <a:rPr lang="cs-CZ" sz="200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 a </a:t>
            </a:r>
            <a:r>
              <a:rPr lang="cs-CZ" sz="2000" b="1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fotografie</a:t>
            </a:r>
            <a:r>
              <a:rPr lang="cs-CZ" sz="200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 nemovitosti včetně čísla popisného (fotografie částí nemovitosti, která se budou rekonstruovat)</a:t>
            </a:r>
            <a:endParaRPr lang="cs-CZ" sz="2000" b="1">
              <a:latin typeface="Source Sans Pro"/>
              <a:ea typeface="Source Sans Pro"/>
              <a:cs typeface="Calibri"/>
            </a:endParaRPr>
          </a:p>
          <a:p>
            <a:pPr marL="285750" indent="-285750">
              <a:buClr>
                <a:srgbClr val="E9041E"/>
              </a:buClr>
              <a:buFont typeface="Wingdings"/>
              <a:buChar char="ü"/>
            </a:pPr>
            <a:r>
              <a:rPr lang="cs-CZ" sz="200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Po vyčerpání úvěr má klient </a:t>
            </a:r>
            <a:r>
              <a:rPr lang="cs-CZ" sz="2000" b="1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12 měsíců</a:t>
            </a:r>
            <a:r>
              <a:rPr lang="cs-CZ" sz="200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 na doložení nových fotografií po rekonstrukci</a:t>
            </a:r>
          </a:p>
          <a:p>
            <a:pPr marL="285750" indent="-285750">
              <a:buFont typeface="Wingdings"/>
              <a:buChar char="ü"/>
            </a:pPr>
            <a:endParaRPr lang="cs-CZ" sz="200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pPr marL="285750" indent="-285750">
              <a:buFont typeface="Wingdings"/>
              <a:buChar char="ü"/>
            </a:pPr>
            <a:endParaRPr lang="cs-CZ" sz="200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r>
              <a:rPr lang="cs-CZ" sz="2000" b="1">
                <a:solidFill>
                  <a:srgbClr val="E9041E"/>
                </a:solidFill>
                <a:latin typeface="Source Sans Pro"/>
                <a:ea typeface="Source Sans Pro"/>
                <a:cs typeface="Calibri" panose="020F0502020204030204"/>
              </a:rPr>
              <a:t>FAKTURY</a:t>
            </a:r>
          </a:p>
          <a:p>
            <a:endParaRPr lang="cs-CZ" sz="100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pPr marL="285750" indent="-285750">
              <a:buClr>
                <a:srgbClr val="E9041E"/>
              </a:buClr>
              <a:buFont typeface="Wingdings"/>
              <a:buChar char="ü"/>
            </a:pPr>
            <a:r>
              <a:rPr lang="cs-CZ" sz="200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K žádosti o úvěr předložit rozpočet </a:t>
            </a:r>
            <a:r>
              <a:rPr lang="cs-CZ" sz="2000" b="1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"Čestné prohlášení o využití prostředků z úvěru"</a:t>
            </a:r>
          </a:p>
          <a:p>
            <a:pPr marL="285750" indent="-285750">
              <a:buClr>
                <a:srgbClr val="E9041E"/>
              </a:buClr>
              <a:buFont typeface="Wingdings"/>
              <a:buChar char="ü"/>
            </a:pPr>
            <a:r>
              <a:rPr lang="cs-CZ" sz="200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Po vyčerpání úvěru má klient </a:t>
            </a:r>
            <a:r>
              <a:rPr lang="cs-CZ" sz="2000" b="1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12 měsíců</a:t>
            </a:r>
            <a:r>
              <a:rPr lang="cs-CZ" sz="200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 na doložení faktur</a:t>
            </a:r>
          </a:p>
          <a:p>
            <a:pPr marL="285750" indent="-285750">
              <a:buClr>
                <a:srgbClr val="E9041E"/>
              </a:buClr>
              <a:buFont typeface="Wingdings"/>
              <a:buChar char="ü"/>
            </a:pPr>
            <a:r>
              <a:rPr lang="cs-CZ" sz="200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Předložené doklady mohou být až 12 měsíců staré (zpětné proplacení)</a:t>
            </a:r>
          </a:p>
          <a:p>
            <a:pPr marL="285750" indent="-285750">
              <a:buFont typeface="Wingdings"/>
              <a:buChar char="ü"/>
            </a:pPr>
            <a:endParaRPr lang="cs-CZ" b="1">
              <a:solidFill>
                <a:srgbClr val="00000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78189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t>13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8732E88-6344-51EB-3BB5-8DACDB531913}"/>
              </a:ext>
            </a:extLst>
          </p:cNvPr>
          <p:cNvSpPr/>
          <p:nvPr/>
        </p:nvSpPr>
        <p:spPr>
          <a:xfrm>
            <a:off x="1864659" y="6382871"/>
            <a:ext cx="1228165" cy="33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" name="Nadpis 5">
            <a:extLst>
              <a:ext uri="{FF2B5EF4-FFF2-40B4-BE49-F238E27FC236}">
                <a16:creationId xmlns:a16="http://schemas.microsoft.com/office/drawing/2014/main" id="{C859B71B-E9E0-DDFC-24E0-9478712F090F}"/>
              </a:ext>
            </a:extLst>
          </p:cNvPr>
          <p:cNvSpPr txBox="1">
            <a:spLocks/>
          </p:cNvSpPr>
          <p:nvPr/>
        </p:nvSpPr>
        <p:spPr>
          <a:xfrm>
            <a:off x="623887" y="476252"/>
            <a:ext cx="8675561" cy="4431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PŮJČKA NA BYDLENÍ - BONITA</a:t>
            </a:r>
          </a:p>
        </p:txBody>
      </p:sp>
      <p:pic>
        <p:nvPicPr>
          <p:cNvPr id="5" name="Picture 6" descr="A stack of white paper with a red rubber band&#10;&#10;Description automatically generated with medium confidence">
            <a:extLst>
              <a:ext uri="{FF2B5EF4-FFF2-40B4-BE49-F238E27FC236}">
                <a16:creationId xmlns:a16="http://schemas.microsoft.com/office/drawing/2014/main" id="{6E94ABA5-86D2-1018-1DE3-2799ECD1B5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588" y="-103912"/>
            <a:ext cx="1603525" cy="160352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4DCDA4B-0DB1-BE02-02E7-8B319651247E}"/>
              </a:ext>
            </a:extLst>
          </p:cNvPr>
          <p:cNvSpPr txBox="1"/>
          <p:nvPr/>
        </p:nvSpPr>
        <p:spPr>
          <a:xfrm>
            <a:off x="623887" y="1372399"/>
            <a:ext cx="10440353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E9041E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Bonita se hodnotí u Půjčky na bydlení vždy (vyjma </a:t>
            </a:r>
            <a:r>
              <a:rPr lang="cs-CZ" sz="2000" dirty="0" err="1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předschváleného</a:t>
            </a: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 limitu v aplikaci eKmen2 u stávajících klientů - limit max. do 100.000/750.000 Kč)</a:t>
            </a:r>
            <a:endParaRPr lang="cs-CZ" sz="2000" b="1" dirty="0">
              <a:solidFill>
                <a:srgbClr val="000000"/>
              </a:solidFill>
              <a:latin typeface="Source Sans Pro"/>
              <a:ea typeface="Source Sans Pro"/>
              <a:cs typeface="Calibri" panose="020F0502020204030204"/>
            </a:endParaRPr>
          </a:p>
          <a:p>
            <a:pPr marL="342900" indent="-342900">
              <a:spcBef>
                <a:spcPts val="600"/>
              </a:spcBef>
              <a:buClr>
                <a:srgbClr val="E9041E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Při výpočtu bonity se </a:t>
            </a:r>
            <a:r>
              <a:rPr lang="cs-CZ" sz="2000" b="1" dirty="0">
                <a:solidFill>
                  <a:srgbClr val="FF0000"/>
                </a:solidFill>
                <a:latin typeface="Source Sans Pro"/>
                <a:ea typeface="Source Sans Pro"/>
                <a:cs typeface="Calibri" panose="020F0502020204030204"/>
              </a:rPr>
              <a:t>odečítá 5% rezerva</a:t>
            </a: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 z příjmu (platí pro úvěry s fixovanou úrokovou sazbou), minimálně však 3 100 Kč</a:t>
            </a:r>
          </a:p>
          <a:p>
            <a:pPr marL="342900" indent="-342900">
              <a:spcBef>
                <a:spcPts val="600"/>
              </a:spcBef>
              <a:buClr>
                <a:srgbClr val="E9041E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Odečítá se existenční minimum na každého účastníka (pro 1. osobu v domácnosti 9 900 Kč, pro každou další osobu v domácnosti 3 200 Kč) </a:t>
            </a:r>
          </a:p>
          <a:p>
            <a:endParaRPr lang="cs-CZ" sz="2000" b="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pPr>
              <a:spcBef>
                <a:spcPts val="600"/>
              </a:spcBef>
            </a:pPr>
            <a:r>
              <a:rPr lang="cs-CZ" sz="2000" b="1" dirty="0">
                <a:solidFill>
                  <a:srgbClr val="FF0000"/>
                </a:solidFill>
                <a:latin typeface="Source Sans Pro"/>
                <a:ea typeface="Source Sans Pro"/>
                <a:cs typeface="Calibri" panose="020F0502020204030204"/>
              </a:rPr>
              <a:t>ZAMĚSTNANEC</a:t>
            </a:r>
          </a:p>
          <a:p>
            <a:pPr marL="285750" indent="-285750">
              <a:spcBef>
                <a:spcPts val="600"/>
              </a:spcBef>
              <a:buClr>
                <a:srgbClr val="E9041E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Formulář </a:t>
            </a:r>
            <a:r>
              <a:rPr lang="cs-CZ" sz="2000" b="1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Potvrzení o příjmu</a:t>
            </a: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 (bonitu počítáme z průměru za 12 měsíců, pokud má klient odpracovanou kratší dobu, nebo má nový vyměřovací základ, můžeme počítat příjem z průměru za 3 měsíce)</a:t>
            </a:r>
          </a:p>
          <a:p>
            <a:pPr marL="285750" indent="-285750">
              <a:spcBef>
                <a:spcPts val="600"/>
              </a:spcBef>
              <a:buClr>
                <a:srgbClr val="E9041E"/>
              </a:buClr>
              <a:buFont typeface="Wingdings" panose="05000000000000000000" pitchFamily="2" charset="2"/>
              <a:buChar char="ü"/>
            </a:pPr>
            <a:r>
              <a:rPr lang="cs-CZ" sz="2000" b="1" dirty="0">
                <a:latin typeface="Source Sans Pro"/>
                <a:ea typeface="Source Sans Pro"/>
              </a:rPr>
              <a:t>Výpisy z</a:t>
            </a:r>
            <a:r>
              <a:rPr lang="cs-CZ" sz="2000" b="1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 účtu za poslední 3 měsíce</a:t>
            </a: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 kompletní a nezačerněné (u klientů KB není nutné výpisy dokládat)</a:t>
            </a:r>
          </a:p>
          <a:p>
            <a:pPr marL="285750" indent="-285750">
              <a:spcBef>
                <a:spcPts val="600"/>
              </a:spcBef>
              <a:buClr>
                <a:srgbClr val="E9041E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Akceptujeme i příjem na dobu určitou</a:t>
            </a:r>
          </a:p>
          <a:p>
            <a:pPr marL="285750" indent="-285750">
              <a:buFont typeface="Wingdings"/>
              <a:buChar char="ü"/>
            </a:pPr>
            <a:endParaRPr lang="cs-CZ" sz="10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05956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t>14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8732E88-6344-51EB-3BB5-8DACDB531913}"/>
              </a:ext>
            </a:extLst>
          </p:cNvPr>
          <p:cNvSpPr/>
          <p:nvPr/>
        </p:nvSpPr>
        <p:spPr>
          <a:xfrm>
            <a:off x="1864659" y="6382871"/>
            <a:ext cx="1228165" cy="33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" name="Nadpis 5">
            <a:extLst>
              <a:ext uri="{FF2B5EF4-FFF2-40B4-BE49-F238E27FC236}">
                <a16:creationId xmlns:a16="http://schemas.microsoft.com/office/drawing/2014/main" id="{C859B71B-E9E0-DDFC-24E0-9478712F090F}"/>
              </a:ext>
            </a:extLst>
          </p:cNvPr>
          <p:cNvSpPr txBox="1">
            <a:spLocks/>
          </p:cNvSpPr>
          <p:nvPr/>
        </p:nvSpPr>
        <p:spPr>
          <a:xfrm>
            <a:off x="623887" y="476252"/>
            <a:ext cx="8675561" cy="4431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PŮJČKA NA BYDLENÍ - BONITA</a:t>
            </a:r>
          </a:p>
        </p:txBody>
      </p:sp>
      <p:pic>
        <p:nvPicPr>
          <p:cNvPr id="5" name="Picture 6" descr="A stack of white paper with a red rubber band&#10;&#10;Description automatically generated with medium confidence">
            <a:extLst>
              <a:ext uri="{FF2B5EF4-FFF2-40B4-BE49-F238E27FC236}">
                <a16:creationId xmlns:a16="http://schemas.microsoft.com/office/drawing/2014/main" id="{6E94ABA5-86D2-1018-1DE3-2799ECD1B5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588" y="-103912"/>
            <a:ext cx="1603525" cy="160352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7379D72-D5D4-4CA2-B7BF-688AC9FBA134}"/>
              </a:ext>
            </a:extLst>
          </p:cNvPr>
          <p:cNvSpPr txBox="1"/>
          <p:nvPr/>
        </p:nvSpPr>
        <p:spPr>
          <a:xfrm>
            <a:off x="623887" y="1307446"/>
            <a:ext cx="10574565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/>
              <a:buChar char="ü"/>
            </a:pPr>
            <a:endParaRPr lang="cs-CZ" sz="10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r>
              <a:rPr lang="cs-CZ" sz="2000" b="1" dirty="0">
                <a:solidFill>
                  <a:srgbClr val="FF0000"/>
                </a:solidFill>
                <a:latin typeface="Source Sans Pro"/>
                <a:ea typeface="Source Sans Pro"/>
                <a:cs typeface="Calibri" panose="020F0502020204030204"/>
              </a:rPr>
              <a:t>PODNIKATEL</a:t>
            </a:r>
          </a:p>
          <a:p>
            <a:pPr marL="342900" indent="-342900">
              <a:spcBef>
                <a:spcPts val="600"/>
              </a:spcBef>
              <a:buClr>
                <a:srgbClr val="E9041E"/>
              </a:buClr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/>
              </a:rPr>
              <a:t>Daňové přiznání za poslední rok </a:t>
            </a:r>
            <a:r>
              <a:rPr lang="cs-CZ" sz="2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/>
              </a:rPr>
              <a:t>včetně povinných příloh s razítkem FÚ</a:t>
            </a:r>
          </a:p>
          <a:p>
            <a:pPr marL="342900" indent="-342900">
              <a:spcBef>
                <a:spcPts val="600"/>
              </a:spcBef>
              <a:buClr>
                <a:srgbClr val="E9041E"/>
              </a:buClr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/>
              </a:rPr>
              <a:t>Doklad o zaplacení daně/potvrzení o navrácení přeplatku/potvrzení o bezdlužnosti vystavené FÚ</a:t>
            </a:r>
          </a:p>
          <a:p>
            <a:pPr marL="342900" indent="-342900">
              <a:spcBef>
                <a:spcPts val="600"/>
              </a:spcBef>
              <a:buClr>
                <a:srgbClr val="E9041E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/>
              </a:rPr>
              <a:t>Podnikatelská činnost musí trvat min. 6 měsíců (při výpočtu se ale dělí příjem vždy 12)</a:t>
            </a:r>
          </a:p>
          <a:p>
            <a:pPr marL="342900" indent="-342900">
              <a:spcBef>
                <a:spcPts val="600"/>
              </a:spcBef>
              <a:buClr>
                <a:srgbClr val="E9041E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/>
              </a:rPr>
              <a:t>U vybraných podnikatelských činností </a:t>
            </a:r>
            <a:r>
              <a:rPr lang="cs-CZ" sz="2000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/>
              </a:rPr>
              <a:t>umíme přehodit výdajový paušál</a:t>
            </a:r>
          </a:p>
          <a:p>
            <a:pPr marL="342900" indent="-342900">
              <a:spcBef>
                <a:spcPts val="600"/>
              </a:spcBef>
              <a:buClr>
                <a:srgbClr val="E9041E"/>
              </a:buClr>
              <a:buFont typeface="Wingdings" panose="05000000000000000000" pitchFamily="2" charset="2"/>
              <a:buChar char="ü"/>
            </a:pPr>
            <a:endParaRPr lang="cs-CZ" sz="2000" b="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pPr>
              <a:spcBef>
                <a:spcPts val="600"/>
              </a:spcBef>
              <a:buClr>
                <a:srgbClr val="E9041E"/>
              </a:buClr>
            </a:pPr>
            <a:r>
              <a:rPr lang="cs-CZ" sz="2000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/>
              </a:rPr>
              <a:t>Paušální daň:</a:t>
            </a:r>
          </a:p>
          <a:p>
            <a:pPr marL="342900" indent="-342900">
              <a:spcBef>
                <a:spcPts val="600"/>
              </a:spcBef>
              <a:buClr>
                <a:srgbClr val="E9041E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/>
              </a:rPr>
              <a:t>U klientů s paušální daní je možné akceptovat příjem </a:t>
            </a:r>
            <a:r>
              <a:rPr lang="cs-CZ" sz="2000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/>
              </a:rPr>
              <a:t>max. od 2 plátců </a:t>
            </a:r>
            <a:r>
              <a:rPr lang="cs-CZ" sz="2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/>
              </a:rPr>
              <a:t>a předkládají se výpisy z účtu za celé poslední zdaňovací období až do doby žádosti o úvěr</a:t>
            </a:r>
          </a:p>
          <a:p>
            <a:pPr marL="342900" indent="-342900">
              <a:spcBef>
                <a:spcPts val="600"/>
              </a:spcBef>
              <a:buClr>
                <a:srgbClr val="E9041E"/>
              </a:buClr>
              <a:buFont typeface="Wingdings" panose="05000000000000000000" pitchFamily="2" charset="2"/>
              <a:buChar char="ü"/>
            </a:pPr>
            <a:endParaRPr lang="cs-CZ" sz="20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89150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617D5-B404-7D64-653B-A9F6AA334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BD7502-3C6D-0A48-B690-AE9C6877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t>15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27A83D3-CA21-16D4-F8A9-EAA91A9F6505}"/>
              </a:ext>
            </a:extLst>
          </p:cNvPr>
          <p:cNvSpPr/>
          <p:nvPr/>
        </p:nvSpPr>
        <p:spPr>
          <a:xfrm>
            <a:off x="1864659" y="6382871"/>
            <a:ext cx="1228165" cy="33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" name="Nadpis 5">
            <a:extLst>
              <a:ext uri="{FF2B5EF4-FFF2-40B4-BE49-F238E27FC236}">
                <a16:creationId xmlns:a16="http://schemas.microsoft.com/office/drawing/2014/main" id="{F4B213DD-9898-2FCD-DF45-1EFA573FAA9C}"/>
              </a:ext>
            </a:extLst>
          </p:cNvPr>
          <p:cNvSpPr txBox="1">
            <a:spLocks/>
          </p:cNvSpPr>
          <p:nvPr/>
        </p:nvSpPr>
        <p:spPr>
          <a:xfrm>
            <a:off x="623887" y="476252"/>
            <a:ext cx="8675561" cy="4431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>
                <a:solidFill>
                  <a:srgbClr val="FF0000"/>
                </a:solidFill>
                <a:latin typeface="Source Sans Pro SemiBold"/>
                <a:ea typeface="Source Sans Pro SemiBold"/>
              </a:rPr>
              <a:t>PŮJČKA NA BYDLENÍ </a:t>
            </a:r>
            <a:r>
              <a:rPr lang="cs-CZ" b="1">
                <a:solidFill>
                  <a:srgbClr val="FF0000"/>
                </a:solidFill>
                <a:latin typeface="Source Sans Pro SemiBold"/>
                <a:ea typeface="Source Sans Pro SemiBold"/>
              </a:rPr>
              <a:t>- BONITA</a:t>
            </a:r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6C5088E-5098-2A85-5E82-69E53447E740}"/>
              </a:ext>
            </a:extLst>
          </p:cNvPr>
          <p:cNvSpPr txBox="1"/>
          <p:nvPr/>
        </p:nvSpPr>
        <p:spPr>
          <a:xfrm>
            <a:off x="623887" y="1151453"/>
            <a:ext cx="10074629" cy="57092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E9041E"/>
              </a:buClr>
            </a:pPr>
            <a:endParaRPr lang="cs-CZ" sz="2000" b="1" dirty="0">
              <a:latin typeface="Source Sans Pro"/>
              <a:ea typeface="Source Sans Pro"/>
              <a:cs typeface="Calibri" panose="020F0502020204030204"/>
            </a:endParaRPr>
          </a:p>
          <a:p>
            <a:pPr>
              <a:spcBef>
                <a:spcPts val="600"/>
              </a:spcBef>
              <a:buClr>
                <a:srgbClr val="E9041E"/>
              </a:buClr>
            </a:pPr>
            <a:r>
              <a:rPr lang="cs-CZ" sz="2000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/>
              </a:rPr>
              <a:t>Obratová metoda u podnikatelů:</a:t>
            </a:r>
          </a:p>
          <a:p>
            <a:pPr marL="342900" indent="-342900">
              <a:spcBef>
                <a:spcPts val="600"/>
              </a:spcBef>
              <a:buClr>
                <a:srgbClr val="E9041E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/>
              </a:rPr>
              <a:t>V případě nesplnění podmínek 1 – 2 odběratelů</a:t>
            </a:r>
          </a:p>
          <a:p>
            <a:pPr marL="342900" lvl="3" indent="-342900">
              <a:spcBef>
                <a:spcPts val="600"/>
              </a:spcBef>
              <a:buClr>
                <a:srgbClr val="E9041E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/>
              </a:rPr>
              <a:t>Klient nedomiciluje podnikatelskou činnost do KB</a:t>
            </a:r>
          </a:p>
          <a:p>
            <a:pPr marL="342900" lvl="3" indent="-342900">
              <a:spcBef>
                <a:spcPts val="600"/>
              </a:spcBef>
              <a:buClr>
                <a:srgbClr val="E9041E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/>
              </a:rPr>
              <a:t>Doložení VBU na kterých probíhá podnikatelský platební styk za poslední </a:t>
            </a:r>
            <a:r>
              <a:rPr lang="cs-CZ" sz="2000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/>
              </a:rPr>
              <a:t>3 měsíce </a:t>
            </a:r>
            <a:r>
              <a:rPr lang="cs-CZ" sz="2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/>
              </a:rPr>
              <a:t>plus výpis </a:t>
            </a:r>
            <a:r>
              <a:rPr lang="cs-CZ" sz="2000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/>
              </a:rPr>
              <a:t>za 6 měsíc  </a:t>
            </a:r>
            <a:r>
              <a:rPr lang="cs-CZ" sz="2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/>
              </a:rPr>
              <a:t>předcházející datu podpisu žádosti o úvěr</a:t>
            </a:r>
          </a:p>
          <a:p>
            <a:pPr marL="342900" lvl="3" indent="-342900">
              <a:spcBef>
                <a:spcPts val="600"/>
              </a:spcBef>
              <a:buClr>
                <a:srgbClr val="E9041E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/>
              </a:rPr>
              <a:t>Kreditní obrat klienta z podnikání, hodnota sazby paušální daně</a:t>
            </a:r>
          </a:p>
          <a:p>
            <a:pPr marL="342900" lvl="3" indent="-342900">
              <a:spcBef>
                <a:spcPts val="600"/>
              </a:spcBef>
              <a:buClr>
                <a:srgbClr val="E9041E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/>
              </a:rPr>
              <a:t>Odečíst transakce nesouvisející s podnikáním</a:t>
            </a:r>
          </a:p>
          <a:p>
            <a:pPr marL="342900" lvl="3" indent="-342900">
              <a:spcBef>
                <a:spcPts val="600"/>
              </a:spcBef>
              <a:buClr>
                <a:srgbClr val="E9041E"/>
              </a:buClr>
              <a:buFont typeface="Wingdings" panose="05000000000000000000" pitchFamily="2" charset="2"/>
              <a:buChar char="ü"/>
            </a:pPr>
            <a:endParaRPr lang="cs-CZ" sz="2000" dirty="0">
              <a:latin typeface="Source Sans Pro"/>
              <a:ea typeface="Source Sans Pro"/>
              <a:cs typeface="Calibri" panose="020F0502020204030204"/>
            </a:endParaRPr>
          </a:p>
          <a:p>
            <a:pPr marL="342900" lvl="3" indent="-342900">
              <a:spcBef>
                <a:spcPts val="600"/>
              </a:spcBef>
              <a:buClr>
                <a:srgbClr val="E9041E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latin typeface="Source Sans Pro"/>
                <a:ea typeface="Source Sans Pro"/>
                <a:cs typeface="Calibri" panose="020F0502020204030204"/>
              </a:rPr>
              <a:t>Na intranetu kalkulačka na výpočet příjmu z DP/přehození výdajového paušálu/paušální daň</a:t>
            </a:r>
          </a:p>
          <a:p>
            <a:pPr marL="342900" lvl="3" indent="-342900">
              <a:spcBef>
                <a:spcPts val="600"/>
              </a:spcBef>
              <a:buClr>
                <a:srgbClr val="E9041E"/>
              </a:buClr>
              <a:buFont typeface="Wingdings" panose="05000000000000000000" pitchFamily="2" charset="2"/>
              <a:buChar char="ü"/>
            </a:pPr>
            <a:endParaRPr lang="en-US" sz="2000" b="1" dirty="0"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pPr marL="1714500" lvl="3" indent="-342900">
              <a:buClr>
                <a:srgbClr val="E9041E"/>
              </a:buClr>
              <a:buFont typeface="Wingdings" panose="05000000000000000000" pitchFamily="2" charset="2"/>
              <a:buChar char="§"/>
            </a:pPr>
            <a:endParaRPr lang="cs-CZ" sz="2000" dirty="0"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lvl="3">
              <a:buClr>
                <a:srgbClr val="E9041E"/>
              </a:buClr>
            </a:pPr>
            <a:endParaRPr lang="cs-CZ" sz="2000" dirty="0"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lvl="3">
              <a:buClr>
                <a:srgbClr val="E9041E"/>
              </a:buClr>
            </a:pPr>
            <a:endParaRPr lang="cs-CZ" sz="2000" dirty="0"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lvl="3">
              <a:buClr>
                <a:srgbClr val="E9041E"/>
              </a:buClr>
            </a:pPr>
            <a:endParaRPr lang="cs-CZ" sz="2000" dirty="0"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 descr="A stack of white paper with a red rubber band&#10;&#10;Description automatically generated with medium confidence">
            <a:extLst>
              <a:ext uri="{FF2B5EF4-FFF2-40B4-BE49-F238E27FC236}">
                <a16:creationId xmlns:a16="http://schemas.microsoft.com/office/drawing/2014/main" id="{ABC09880-D9B0-8A88-17C4-32BB88322B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588" y="-103912"/>
            <a:ext cx="1603525" cy="160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7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t>16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8732E88-6344-51EB-3BB5-8DACDB531913}"/>
              </a:ext>
            </a:extLst>
          </p:cNvPr>
          <p:cNvSpPr/>
          <p:nvPr/>
        </p:nvSpPr>
        <p:spPr>
          <a:xfrm>
            <a:off x="1864659" y="6382871"/>
            <a:ext cx="1228165" cy="33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" name="Nadpis 5">
            <a:extLst>
              <a:ext uri="{FF2B5EF4-FFF2-40B4-BE49-F238E27FC236}">
                <a16:creationId xmlns:a16="http://schemas.microsoft.com/office/drawing/2014/main" id="{C859B71B-E9E0-DDFC-24E0-9478712F090F}"/>
              </a:ext>
            </a:extLst>
          </p:cNvPr>
          <p:cNvSpPr txBox="1">
            <a:spLocks/>
          </p:cNvSpPr>
          <p:nvPr/>
        </p:nvSpPr>
        <p:spPr>
          <a:xfrm>
            <a:off x="623887" y="476252"/>
            <a:ext cx="8675561" cy="4431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PŮJČKA NA BYDLENÍ - BONITA</a:t>
            </a:r>
          </a:p>
        </p:txBody>
      </p:sp>
      <p:pic>
        <p:nvPicPr>
          <p:cNvPr id="5" name="Picture 6" descr="A stack of white paper with a red rubber band&#10;&#10;Description automatically generated with medium confidence">
            <a:extLst>
              <a:ext uri="{FF2B5EF4-FFF2-40B4-BE49-F238E27FC236}">
                <a16:creationId xmlns:a16="http://schemas.microsoft.com/office/drawing/2014/main" id="{6E94ABA5-86D2-1018-1DE3-2799ECD1B5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588" y="-103912"/>
            <a:ext cx="1603525" cy="160352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D0DF5F1-DDCD-9731-25E2-043ECEF320DB}"/>
              </a:ext>
            </a:extLst>
          </p:cNvPr>
          <p:cNvSpPr txBox="1"/>
          <p:nvPr/>
        </p:nvSpPr>
        <p:spPr>
          <a:xfrm>
            <a:off x="771103" y="1170197"/>
            <a:ext cx="10283993" cy="53091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cs-CZ" sz="1900" b="1" dirty="0">
                <a:solidFill>
                  <a:srgbClr val="FF0000"/>
                </a:solidFill>
                <a:latin typeface="Source Sans Pro"/>
                <a:ea typeface="Source Sans Pro"/>
                <a:cs typeface="Calibri" panose="020F0502020204030204"/>
              </a:rPr>
              <a:t>OSTATNÍ PŘÍJMY</a:t>
            </a:r>
          </a:p>
          <a:p>
            <a:pPr marL="285750" indent="-285750">
              <a:spcBef>
                <a:spcPts val="600"/>
              </a:spcBef>
              <a:buClr>
                <a:srgbClr val="E9041E"/>
              </a:buClr>
              <a:buFont typeface="Wingdings" panose="05000000000000000000" pitchFamily="2" charset="2"/>
              <a:buChar char="ü"/>
            </a:pPr>
            <a:r>
              <a:rPr lang="cs-CZ" sz="1900" b="1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DPČ</a:t>
            </a:r>
            <a:r>
              <a:rPr lang="cs-CZ" sz="19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 - musí trvat min. 3 měsíce</a:t>
            </a:r>
          </a:p>
          <a:p>
            <a:pPr marL="285750" indent="-285750">
              <a:spcBef>
                <a:spcPts val="600"/>
              </a:spcBef>
              <a:buClr>
                <a:srgbClr val="E9041E"/>
              </a:buClr>
              <a:buFont typeface="Wingdings" panose="05000000000000000000" pitchFamily="2" charset="2"/>
              <a:buChar char="ü"/>
            </a:pPr>
            <a:r>
              <a:rPr lang="cs-CZ" sz="1900" b="1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Invalidní důchod </a:t>
            </a:r>
            <a:r>
              <a:rPr lang="cs-CZ" sz="19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 - pouze 3. stupeň</a:t>
            </a:r>
          </a:p>
          <a:p>
            <a:pPr marL="285750" indent="-285750">
              <a:spcBef>
                <a:spcPts val="600"/>
              </a:spcBef>
              <a:buClr>
                <a:srgbClr val="E9041E"/>
              </a:buClr>
              <a:buFont typeface="Wingdings" panose="05000000000000000000" pitchFamily="2" charset="2"/>
              <a:buChar char="ü"/>
            </a:pPr>
            <a:r>
              <a:rPr lang="cs-CZ" sz="1900" b="1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Peněžitá pomoc v mateřství</a:t>
            </a:r>
            <a:r>
              <a:rPr lang="cs-CZ" sz="19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 - dokládá se oznámení Okresní správy sociálního zabezpečení, do bonity je akceptovaná částka uvedená v oznámení, max. 20.000 Kč, dokládají se 3 výpisy z účtu</a:t>
            </a:r>
          </a:p>
          <a:p>
            <a:pPr marL="285750" indent="-285750">
              <a:spcBef>
                <a:spcPts val="600"/>
              </a:spcBef>
              <a:buClr>
                <a:srgbClr val="E9041E"/>
              </a:buClr>
              <a:buFont typeface="Wingdings" panose="05000000000000000000" pitchFamily="2" charset="2"/>
              <a:buChar char="ü"/>
            </a:pPr>
            <a:r>
              <a:rPr lang="cs-CZ" sz="1900" b="1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Rodičovský příspěvek</a:t>
            </a:r>
            <a:r>
              <a:rPr lang="cs-CZ" sz="19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 - akceptujeme částku dle potvrzení z úřadu práce, max. 20.000 Kč, dokládají se 3 výpisy z účtu</a:t>
            </a:r>
          </a:p>
          <a:p>
            <a:pPr marL="285750" indent="-285750">
              <a:spcBef>
                <a:spcPts val="600"/>
              </a:spcBef>
              <a:buClr>
                <a:srgbClr val="E9041E"/>
              </a:buClr>
              <a:buFont typeface="Wingdings" panose="05000000000000000000" pitchFamily="2" charset="2"/>
              <a:buChar char="ü"/>
            </a:pPr>
            <a:r>
              <a:rPr lang="cs-CZ" sz="1900" b="1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Výživné </a:t>
            </a:r>
            <a:r>
              <a:rPr lang="cs-CZ" sz="19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- pravomocný rozsudek soudu, nebo soudem potvrzená dohoda rodičů o výživném, nebo mediační dohoda a výpisy z účtu za poslední 3 měsíce, max. výše výživného do 50% příjmu domácnosti, zároveň max. 15.000 Kč  (na jedno dítě)</a:t>
            </a:r>
          </a:p>
          <a:p>
            <a:pPr marL="285750" indent="-285750">
              <a:spcBef>
                <a:spcPts val="600"/>
              </a:spcBef>
              <a:buClr>
                <a:srgbClr val="E9041E"/>
              </a:buClr>
              <a:buFont typeface="Wingdings" panose="05000000000000000000" pitchFamily="2" charset="2"/>
              <a:buChar char="ü"/>
            </a:pPr>
            <a:r>
              <a:rPr lang="cs-CZ" sz="1900" b="1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Cestovní náhrady</a:t>
            </a:r>
            <a:r>
              <a:rPr lang="cs-CZ" sz="19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 - pouze u řidičů z povolání a pro palubní personál letadel a lodí, počítá se ≤ 50% celkového čistého měsíčního příjmu domácnosti (bez cestovních náhrad)</a:t>
            </a:r>
          </a:p>
          <a:p>
            <a:pPr marL="285750" indent="-285750">
              <a:spcBef>
                <a:spcPts val="600"/>
              </a:spcBef>
              <a:buClr>
                <a:srgbClr val="E9041E"/>
              </a:buClr>
              <a:buFont typeface="Wingdings" panose="05000000000000000000" pitchFamily="2" charset="2"/>
              <a:buChar char="ü"/>
            </a:pPr>
            <a:r>
              <a:rPr lang="cs-CZ" sz="1900" b="1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Příjmy z nájmu</a:t>
            </a:r>
            <a:r>
              <a:rPr lang="cs-CZ" sz="19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 - pokud nejsou v DP, je nutné doložit smlouvu o pronájmu a výpisy z účtu, musí se jedna o pronájem rezidenční nemovitosti (min. 51% plochy pro bydlení), při příjmech nad 600.000 Kč navíc doložit nájemní smlouvy a výpisy z účtu</a:t>
            </a:r>
            <a:endParaRPr lang="cs-CZ" sz="19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pPr marL="285750" indent="-285750">
              <a:buFont typeface="Wingdings"/>
              <a:buChar char="ü"/>
            </a:pPr>
            <a:endParaRPr lang="cs-CZ" sz="1900" dirty="0">
              <a:solidFill>
                <a:srgbClr val="000000"/>
              </a:solidFill>
              <a:latin typeface="Source Sans Pro"/>
              <a:ea typeface="Calibri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44142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t>17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8732E88-6344-51EB-3BB5-8DACDB531913}"/>
              </a:ext>
            </a:extLst>
          </p:cNvPr>
          <p:cNvSpPr/>
          <p:nvPr/>
        </p:nvSpPr>
        <p:spPr>
          <a:xfrm>
            <a:off x="1864659" y="6382871"/>
            <a:ext cx="1228165" cy="33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" name="Nadpis 5">
            <a:extLst>
              <a:ext uri="{FF2B5EF4-FFF2-40B4-BE49-F238E27FC236}">
                <a16:creationId xmlns:a16="http://schemas.microsoft.com/office/drawing/2014/main" id="{C859B71B-E9E0-DDFC-24E0-9478712F090F}"/>
              </a:ext>
            </a:extLst>
          </p:cNvPr>
          <p:cNvSpPr txBox="1">
            <a:spLocks/>
          </p:cNvSpPr>
          <p:nvPr/>
        </p:nvSpPr>
        <p:spPr>
          <a:xfrm>
            <a:off x="623887" y="476252"/>
            <a:ext cx="8675561" cy="4431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PŮJČKA NA BYDLENÍ - BONITA</a:t>
            </a:r>
          </a:p>
        </p:txBody>
      </p:sp>
      <p:pic>
        <p:nvPicPr>
          <p:cNvPr id="5" name="Picture 6" descr="A stack of white paper with a red rubber band&#10;&#10;Description automatically generated with medium confidence">
            <a:extLst>
              <a:ext uri="{FF2B5EF4-FFF2-40B4-BE49-F238E27FC236}">
                <a16:creationId xmlns:a16="http://schemas.microsoft.com/office/drawing/2014/main" id="{6E94ABA5-86D2-1018-1DE3-2799ECD1B5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588" y="-103912"/>
            <a:ext cx="1603525" cy="160352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7241476-2B0F-6E20-AC35-ECDEAB424A97}"/>
              </a:ext>
            </a:extLst>
          </p:cNvPr>
          <p:cNvSpPr txBox="1"/>
          <p:nvPr/>
        </p:nvSpPr>
        <p:spPr>
          <a:xfrm>
            <a:off x="623887" y="1138169"/>
            <a:ext cx="10427349" cy="46782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2000" b="1">
                <a:solidFill>
                  <a:srgbClr val="FF0000"/>
                </a:solidFill>
                <a:latin typeface="Source Sans Pro"/>
                <a:ea typeface="Source Sans Pro"/>
                <a:cs typeface="Calibri" panose="020F0502020204030204"/>
              </a:rPr>
              <a:t>PŘÍJMY ZE ZÁVISLÉ ČINNOSTI V ZAHRANIČÍ</a:t>
            </a:r>
          </a:p>
          <a:p>
            <a:endParaRPr lang="cs-CZ" sz="2000" b="1" u="sng">
              <a:solidFill>
                <a:srgbClr val="0070C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r>
              <a:rPr lang="cs-CZ" sz="2000" b="1">
                <a:latin typeface="Source Sans Pro"/>
                <a:ea typeface="Source Sans Pro"/>
                <a:cs typeface="Calibri" panose="020F0502020204030204"/>
              </a:rPr>
              <a:t>PENDLER</a:t>
            </a:r>
          </a:p>
          <a:p>
            <a:pPr marL="342900" indent="-342900">
              <a:buClr>
                <a:srgbClr val="E9041E"/>
              </a:buClr>
              <a:buFont typeface="Wingdings" panose="05000000000000000000" pitchFamily="2" charset="2"/>
              <a:buChar char="ü"/>
            </a:pPr>
            <a:r>
              <a:rPr lang="cs-CZ" sz="200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/>
              </a:rPr>
              <a:t>občan ČR s příjmy ze států sousedících s ČR akceptujeme 100% doložených příjmů</a:t>
            </a:r>
            <a:endParaRPr lang="cs-CZ" sz="2000" b="1">
              <a:solidFill>
                <a:srgbClr val="0070C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pPr marL="342900" indent="-342900">
              <a:buClr>
                <a:srgbClr val="E9041E"/>
              </a:buClr>
              <a:buFont typeface="Wingdings" panose="05000000000000000000" pitchFamily="2" charset="2"/>
              <a:buChar char="ü"/>
            </a:pPr>
            <a:r>
              <a:rPr lang="cs-CZ" sz="200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/>
              </a:rPr>
              <a:t>dokládá se Potvrzení o příjmu ze zahraničí v AJ/NJ, výplatní pásky za 3 měsíce a 3 kompletní výpisy z účtu</a:t>
            </a:r>
            <a:endParaRPr lang="cs-CZ" sz="200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cs-CZ" sz="200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r>
              <a:rPr lang="cs-CZ" sz="2000" b="1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PŘÍJMY ZE ZÁVISLÉ ČINNOSTI V ZAHRANIČÍ</a:t>
            </a:r>
            <a:endParaRPr lang="cs-CZ" sz="2000">
              <a:solidFill>
                <a:srgbClr val="000000"/>
              </a:solidFill>
              <a:latin typeface="Source Sans Pro"/>
              <a:ea typeface="Source Sans Pro"/>
              <a:cs typeface="Calibri" panose="020F0502020204030204"/>
            </a:endParaRPr>
          </a:p>
          <a:p>
            <a:pPr marL="342900" indent="-342900">
              <a:buClr>
                <a:srgbClr val="E9041E"/>
              </a:buClr>
              <a:buFont typeface="Wingdings" panose="05000000000000000000" pitchFamily="2" charset="2"/>
              <a:buChar char="ü"/>
            </a:pPr>
            <a:r>
              <a:rPr lang="cs-CZ" sz="200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/>
              </a:rPr>
              <a:t>akceptujeme u občanů ČR, kteří pracují a zároveň žijí mimo území ČR</a:t>
            </a:r>
          </a:p>
          <a:p>
            <a:pPr marL="342900" indent="-342900">
              <a:buClr>
                <a:srgbClr val="E9041E"/>
              </a:buClr>
              <a:buFont typeface="Wingdings" panose="05000000000000000000" pitchFamily="2" charset="2"/>
              <a:buChar char="ü"/>
            </a:pPr>
            <a:r>
              <a:rPr lang="cs-CZ" sz="200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/>
              </a:rPr>
              <a:t>akceptujeme max. 80% z doložených zahraničních příjmů</a:t>
            </a:r>
          </a:p>
          <a:p>
            <a:pPr marL="342900" indent="-342900">
              <a:buClr>
                <a:srgbClr val="E9041E"/>
              </a:buClr>
              <a:buFont typeface="Wingdings" panose="05000000000000000000" pitchFamily="2" charset="2"/>
              <a:buChar char="ü"/>
            </a:pPr>
            <a:r>
              <a:rPr lang="cs-CZ" sz="200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/>
              </a:rPr>
              <a:t>dokládá se Potvrzení o příjmu v AJ/NJ, pracovní smlouva, výplatní pásky za 3 měsíce                 a  3 výpisy z účtu </a:t>
            </a:r>
          </a:p>
          <a:p>
            <a:pPr marL="342900" indent="-342900">
              <a:buClr>
                <a:srgbClr val="E9041E"/>
              </a:buClr>
              <a:buFont typeface="Wingdings" panose="05000000000000000000" pitchFamily="2" charset="2"/>
              <a:buChar char="ü"/>
            </a:pPr>
            <a:endParaRPr lang="cs-CZ" sz="200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pPr>
              <a:buClr>
                <a:srgbClr val="E9041E"/>
              </a:buClr>
            </a:pPr>
            <a:r>
              <a:rPr lang="cs-CZ" sz="2000" b="1">
                <a:solidFill>
                  <a:srgbClr val="FF0000"/>
                </a:solidFill>
                <a:latin typeface="Source Sans Pro"/>
                <a:ea typeface="Source Sans Pro"/>
                <a:cs typeface="Calibri" panose="020F0502020204030204"/>
              </a:rPr>
              <a:t>PŘÍJMY Z PODNIKÁNÍ V  ZAHRANIČÍ - NEAKCEPTUJEME</a:t>
            </a:r>
          </a:p>
          <a:p>
            <a:pPr marL="285750" indent="-285750">
              <a:buFont typeface="Wingdings"/>
              <a:buChar char="ü"/>
            </a:pPr>
            <a:endParaRPr lang="cs-CZ">
              <a:solidFill>
                <a:srgbClr val="000000"/>
              </a:solidFill>
              <a:ea typeface="Calibri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25668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t>18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8732E88-6344-51EB-3BB5-8DACDB531913}"/>
              </a:ext>
            </a:extLst>
          </p:cNvPr>
          <p:cNvSpPr/>
          <p:nvPr/>
        </p:nvSpPr>
        <p:spPr>
          <a:xfrm>
            <a:off x="1864659" y="6382871"/>
            <a:ext cx="1228165" cy="33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" name="Nadpis 5">
            <a:extLst>
              <a:ext uri="{FF2B5EF4-FFF2-40B4-BE49-F238E27FC236}">
                <a16:creationId xmlns:a16="http://schemas.microsoft.com/office/drawing/2014/main" id="{C859B71B-E9E0-DDFC-24E0-9478712F090F}"/>
              </a:ext>
            </a:extLst>
          </p:cNvPr>
          <p:cNvSpPr txBox="1">
            <a:spLocks/>
          </p:cNvSpPr>
          <p:nvPr/>
        </p:nvSpPr>
        <p:spPr>
          <a:xfrm>
            <a:off x="623887" y="476252"/>
            <a:ext cx="8675561" cy="4431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PŮJČKA NA BYDLENÍ - CIZINCI</a:t>
            </a:r>
          </a:p>
        </p:txBody>
      </p:sp>
      <p:pic>
        <p:nvPicPr>
          <p:cNvPr id="5" name="Picture 6" descr="A stack of white paper with a red rubber band&#10;&#10;Description automatically generated with medium confidence">
            <a:extLst>
              <a:ext uri="{FF2B5EF4-FFF2-40B4-BE49-F238E27FC236}">
                <a16:creationId xmlns:a16="http://schemas.microsoft.com/office/drawing/2014/main" id="{6E94ABA5-86D2-1018-1DE3-2799ECD1B5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588" y="-103912"/>
            <a:ext cx="1603525" cy="160352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80F7EA6-512D-DC37-F196-1D2EE90A3DFB}"/>
              </a:ext>
            </a:extLst>
          </p:cNvPr>
          <p:cNvSpPr txBox="1"/>
          <p:nvPr/>
        </p:nvSpPr>
        <p:spPr>
          <a:xfrm>
            <a:off x="623887" y="1316501"/>
            <a:ext cx="10427349" cy="40626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2000" b="1">
                <a:solidFill>
                  <a:srgbClr val="FF0000"/>
                </a:solidFill>
                <a:latin typeface="Source Sans Pro"/>
                <a:ea typeface="Source Sans Pro"/>
                <a:cs typeface="Calibri" panose="020F0502020204030204"/>
              </a:rPr>
              <a:t>CIZINCI I. SKUPINY</a:t>
            </a:r>
          </a:p>
          <a:p>
            <a:endParaRPr lang="cs-CZ" sz="100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pPr marL="285750" indent="-285750">
              <a:buFont typeface="Wingdings"/>
              <a:buChar char="ü"/>
            </a:pPr>
            <a:r>
              <a:rPr lang="cs-CZ" sz="2000" b="1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Patří sem: </a:t>
            </a:r>
            <a:r>
              <a:rPr lang="cs-CZ" sz="200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Austrálie, Belgie, Dánsko, Finsko, Francie, Irsko, Island, Itálie, Japonsko, Kanada, Lucembursko, Maďarsko, Malta, Nizozemsko, Norsko, Nový Zéland, Polsko, Portugalsko, Rakousko, Slovensko, Slovinsko, Spojené království Velké Británie a Severního Irska, Spojené státy americké, Spolková republika Německo, Španělsko, Švýcarsko</a:t>
            </a:r>
          </a:p>
          <a:p>
            <a:pPr marL="285750" indent="-285750">
              <a:buFont typeface="Wingdings"/>
              <a:buChar char="ü"/>
            </a:pPr>
            <a:r>
              <a:rPr lang="cs-CZ" sz="2000" b="1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Povolení k trvalému nebo přechodnému pobytu v ČR a přidělené RČ</a:t>
            </a:r>
          </a:p>
          <a:p>
            <a:pPr marL="285750" indent="-285750">
              <a:buFont typeface="Wingdings"/>
              <a:buChar char="ü"/>
            </a:pPr>
            <a:endParaRPr lang="cs-CZ" sz="2000" b="1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r>
              <a:rPr lang="cs-CZ" sz="2000" b="1">
                <a:solidFill>
                  <a:srgbClr val="FF0000"/>
                </a:solidFill>
                <a:latin typeface="Source Sans Pro"/>
                <a:ea typeface="Source Sans Pro"/>
                <a:cs typeface="Calibri" panose="020F0502020204030204"/>
              </a:rPr>
              <a:t>CIZINCI II. SKUPINY</a:t>
            </a:r>
          </a:p>
          <a:p>
            <a:endParaRPr lang="cs-CZ" sz="100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pPr marL="285750" indent="-285750">
              <a:buFont typeface="Wingdings"/>
              <a:buChar char="ü"/>
            </a:pPr>
            <a:r>
              <a:rPr lang="cs-CZ" sz="200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Ostatní cizinci, kteří nespadají do I. skupiny</a:t>
            </a:r>
          </a:p>
          <a:p>
            <a:pPr marL="285750" indent="-285750">
              <a:buFont typeface="Wingdings"/>
              <a:buChar char="ü"/>
            </a:pPr>
            <a:r>
              <a:rPr lang="cs-CZ" sz="2000" b="1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Trvalý pobyt a přidělené RČ</a:t>
            </a:r>
          </a:p>
          <a:p>
            <a:pPr marL="285750" indent="-285750">
              <a:buFont typeface="Wingdings"/>
              <a:buChar char="ü"/>
            </a:pPr>
            <a:endParaRPr lang="cs-CZ" sz="2000" b="1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pPr marL="285750" indent="-285750">
              <a:buFont typeface="Wingdings"/>
              <a:buChar char="ü"/>
            </a:pPr>
            <a:endParaRPr lang="cs-CZ" b="1">
              <a:solidFill>
                <a:srgbClr val="00000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58890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t>19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8732E88-6344-51EB-3BB5-8DACDB531913}"/>
              </a:ext>
            </a:extLst>
          </p:cNvPr>
          <p:cNvSpPr/>
          <p:nvPr/>
        </p:nvSpPr>
        <p:spPr>
          <a:xfrm>
            <a:off x="1864659" y="6382871"/>
            <a:ext cx="1228165" cy="33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" name="Nadpis 5">
            <a:extLst>
              <a:ext uri="{FF2B5EF4-FFF2-40B4-BE49-F238E27FC236}">
                <a16:creationId xmlns:a16="http://schemas.microsoft.com/office/drawing/2014/main" id="{C859B71B-E9E0-DDFC-24E0-9478712F090F}"/>
              </a:ext>
            </a:extLst>
          </p:cNvPr>
          <p:cNvSpPr txBox="1">
            <a:spLocks/>
          </p:cNvSpPr>
          <p:nvPr/>
        </p:nvSpPr>
        <p:spPr>
          <a:xfrm>
            <a:off x="623887" y="476252"/>
            <a:ext cx="8675561" cy="4431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PŮJČKA NA BYDLENÍ - PROCES</a:t>
            </a:r>
          </a:p>
        </p:txBody>
      </p:sp>
      <p:pic>
        <p:nvPicPr>
          <p:cNvPr id="5" name="Picture 6" descr="A stack of white paper with a red rubber band&#10;&#10;Description automatically generated with medium confidence">
            <a:extLst>
              <a:ext uri="{FF2B5EF4-FFF2-40B4-BE49-F238E27FC236}">
                <a16:creationId xmlns:a16="http://schemas.microsoft.com/office/drawing/2014/main" id="{6E94ABA5-86D2-1018-1DE3-2799ECD1B5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588" y="-103912"/>
            <a:ext cx="1603525" cy="160352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0B9B732-A316-BCE9-08EA-E3F1F63CD0D5}"/>
              </a:ext>
            </a:extLst>
          </p:cNvPr>
          <p:cNvSpPr txBox="1"/>
          <p:nvPr/>
        </p:nvSpPr>
        <p:spPr>
          <a:xfrm>
            <a:off x="623887" y="1285538"/>
            <a:ext cx="10427349" cy="46782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Clr>
                <a:srgbClr val="E9041E"/>
              </a:buClr>
              <a:buSzPct val="103000"/>
              <a:buFont typeface="+mj-lt"/>
              <a:buAutoNum type="arabicParenR"/>
            </a:pPr>
            <a:r>
              <a:rPr lang="cs-CZ" sz="2000">
                <a:latin typeface="Source Sans Pro"/>
                <a:ea typeface="Source Sans Pro"/>
                <a:cs typeface="Calibri" panose="020F0502020204030204"/>
              </a:rPr>
              <a:t>Zpracovat </a:t>
            </a:r>
            <a:r>
              <a:rPr lang="cs-CZ" sz="2000" b="1">
                <a:latin typeface="Source Sans Pro"/>
                <a:ea typeface="Source Sans Pro"/>
                <a:cs typeface="Calibri" panose="020F0502020204030204"/>
              </a:rPr>
              <a:t>kalkulaci </a:t>
            </a:r>
            <a:r>
              <a:rPr lang="cs-CZ" sz="2000">
                <a:latin typeface="Source Sans Pro"/>
                <a:ea typeface="Source Sans Pro"/>
                <a:cs typeface="Calibri" panose="020F0502020204030204"/>
              </a:rPr>
              <a:t>a propočítat </a:t>
            </a:r>
            <a:r>
              <a:rPr lang="cs-CZ" sz="2000" b="1">
                <a:latin typeface="Source Sans Pro"/>
                <a:ea typeface="Source Sans Pro"/>
                <a:cs typeface="Calibri" panose="020F0502020204030204"/>
              </a:rPr>
              <a:t>bonitu </a:t>
            </a:r>
            <a:r>
              <a:rPr lang="cs-CZ" sz="2000">
                <a:latin typeface="Source Sans Pro"/>
                <a:ea typeface="Source Sans Pro"/>
                <a:cs typeface="Calibri" panose="020F0502020204030204"/>
              </a:rPr>
              <a:t>(intranet MP – </a:t>
            </a:r>
            <a:r>
              <a:rPr lang="cs-CZ" sz="2000">
                <a:solidFill>
                  <a:srgbClr val="0070C0"/>
                </a:solidFill>
                <a:latin typeface="Source Sans Pro"/>
                <a:ea typeface="Source Sans Pro"/>
                <a:cs typeface="Calibri" panose="020F050202020403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https://intranet.mpss.cz</a:t>
            </a:r>
            <a:r>
              <a:rPr lang="cs-CZ" sz="2000">
                <a:solidFill>
                  <a:srgbClr val="0070C0"/>
                </a:solidFill>
                <a:latin typeface="Source Sans Pro"/>
                <a:ea typeface="Source Sans Pro"/>
                <a:cs typeface="Calibri" panose="020F0502020204030204"/>
              </a:rPr>
              <a:t> </a:t>
            </a:r>
            <a:r>
              <a:rPr lang="cs-CZ" sz="2000">
                <a:latin typeface="Source Sans Pro"/>
                <a:ea typeface="Source Sans Pro"/>
                <a:cs typeface="Calibri" panose="020F0502020204030204"/>
              </a:rPr>
              <a:t>, aplikace eKmen2)</a:t>
            </a:r>
            <a:endParaRPr lang="cs-CZ" sz="2000" b="1">
              <a:solidFill>
                <a:srgbClr val="000000"/>
              </a:solidFill>
              <a:latin typeface="Source Sans Pro"/>
              <a:ea typeface="Source Sans Pro"/>
              <a:cs typeface="Calibri" panose="020F0502020204030204"/>
            </a:endParaRPr>
          </a:p>
          <a:p>
            <a:pPr marL="457200" indent="-457200">
              <a:buClr>
                <a:srgbClr val="E9041E"/>
              </a:buClr>
              <a:buSzPct val="103000"/>
              <a:buAutoNum type="arabicParenR"/>
            </a:pPr>
            <a:r>
              <a:rPr lang="cs-CZ" sz="200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Požádat o rezervaci sazby na e-mailové schránce</a:t>
            </a:r>
            <a:r>
              <a:rPr lang="cs-CZ" sz="2000" u="sng">
                <a:solidFill>
                  <a:schemeClr val="accent1"/>
                </a:solidFill>
                <a:latin typeface="Source Sans Pro"/>
                <a:ea typeface="Source Sans Pro"/>
                <a:cs typeface="Calibri" panose="020F0502020204030204"/>
              </a:rPr>
              <a:t> spoluprace.mpss@kb.cz</a:t>
            </a:r>
          </a:p>
          <a:p>
            <a:pPr marL="457200" indent="-457200">
              <a:buClr>
                <a:srgbClr val="E9041E"/>
              </a:buClr>
              <a:buSzPct val="103000"/>
              <a:buFont typeface="+mj-lt"/>
              <a:buAutoNum type="arabicParenR"/>
            </a:pPr>
            <a:r>
              <a:rPr lang="cs-CZ" sz="200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Vyplnit formulář </a:t>
            </a:r>
            <a:r>
              <a:rPr lang="cs-CZ" sz="2000" b="1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Žádost o úvěr</a:t>
            </a:r>
            <a:r>
              <a:rPr lang="cs-CZ" sz="200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 v aplikaci </a:t>
            </a:r>
            <a:r>
              <a:rPr lang="cs-CZ" sz="2000" err="1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eFormuláře</a:t>
            </a:r>
            <a:r>
              <a:rPr lang="cs-CZ" sz="200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 a formulář s klientem </a:t>
            </a:r>
            <a:r>
              <a:rPr lang="cs-CZ" sz="2000" b="1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podepsat</a:t>
            </a:r>
            <a:r>
              <a:rPr lang="cs-CZ" sz="200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 (elektronicky přes aplikaci </a:t>
            </a:r>
            <a:r>
              <a:rPr lang="cs-CZ" sz="2000" err="1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inSing</a:t>
            </a:r>
            <a:r>
              <a:rPr lang="cs-CZ" sz="200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, nebo papírově)</a:t>
            </a:r>
            <a:endParaRPr lang="cs-CZ" sz="2000">
              <a:latin typeface="Source Sans Pro"/>
              <a:ea typeface="Source Sans Pro"/>
            </a:endParaRPr>
          </a:p>
          <a:p>
            <a:pPr marL="457200" indent="-457200">
              <a:buClr>
                <a:srgbClr val="E9041E"/>
              </a:buClr>
              <a:buSzPct val="103000"/>
              <a:buFont typeface="+mj-lt"/>
              <a:buAutoNum type="arabicParenR"/>
            </a:pPr>
            <a:r>
              <a:rPr lang="cs-CZ" sz="200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Provést</a:t>
            </a:r>
            <a:r>
              <a:rPr lang="cs-CZ" sz="2000" b="1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 kontrolu registrů </a:t>
            </a:r>
            <a:r>
              <a:rPr lang="cs-CZ" sz="200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v aplikaci </a:t>
            </a:r>
            <a:r>
              <a:rPr lang="cs-CZ" sz="2000" err="1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eFormuláře</a:t>
            </a:r>
            <a:endParaRPr lang="cs-CZ" sz="2000">
              <a:solidFill>
                <a:srgbClr val="000000"/>
              </a:solidFill>
              <a:latin typeface="Source Sans Pro"/>
              <a:ea typeface="Source Sans Pro"/>
              <a:cs typeface="Calibri" panose="020F0502020204030204"/>
            </a:endParaRPr>
          </a:p>
          <a:p>
            <a:pPr marL="457200" indent="-457200">
              <a:buClr>
                <a:srgbClr val="E9041E"/>
              </a:buClr>
              <a:buSzPct val="103000"/>
              <a:buFont typeface="+mj-lt"/>
              <a:buAutoNum type="arabicParenR"/>
            </a:pPr>
            <a:r>
              <a:rPr lang="cs-CZ" sz="200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Formulář Žádost o úvěr </a:t>
            </a:r>
            <a:r>
              <a:rPr lang="cs-CZ" sz="2000" b="1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doručit na centrálu MP</a:t>
            </a:r>
            <a:r>
              <a:rPr lang="cs-CZ" sz="200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 (odeslat elektronicky, pokud jste podepisovali přes aplikaci </a:t>
            </a:r>
            <a:r>
              <a:rPr lang="cs-CZ" sz="2000" err="1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inSign</a:t>
            </a:r>
            <a:r>
              <a:rPr lang="cs-CZ" sz="200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, nebo poslat papírově poštou)</a:t>
            </a:r>
          </a:p>
          <a:p>
            <a:pPr marL="457200" indent="-457200">
              <a:buClr>
                <a:srgbClr val="E9041E"/>
              </a:buClr>
              <a:buSzPct val="103000"/>
              <a:buFont typeface="+mj-lt"/>
              <a:buAutoNum type="arabicParenR"/>
            </a:pPr>
            <a:r>
              <a:rPr lang="cs-CZ" sz="200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Do systému </a:t>
            </a:r>
            <a:r>
              <a:rPr lang="cs-CZ" sz="2000" b="1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vložit požadované dokumenty </a:t>
            </a:r>
            <a:r>
              <a:rPr lang="cs-CZ" sz="200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k bonitě a účelu (není nutné posílat fyzicky)</a:t>
            </a:r>
          </a:p>
          <a:p>
            <a:pPr marL="457200" indent="-457200">
              <a:buClr>
                <a:srgbClr val="E9041E"/>
              </a:buClr>
              <a:buSzPct val="103000"/>
              <a:buFont typeface="+mj-lt"/>
              <a:buAutoNum type="arabicParenR"/>
            </a:pPr>
            <a:r>
              <a:rPr lang="cs-CZ" sz="200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Po zaevidování žádosti začnou případ zpracovávat cca za 2 dny</a:t>
            </a:r>
          </a:p>
          <a:p>
            <a:pPr marL="457200" indent="-457200">
              <a:buClr>
                <a:srgbClr val="E9041E"/>
              </a:buClr>
              <a:buSzPct val="103000"/>
              <a:buFont typeface="+mj-lt"/>
              <a:buAutoNum type="arabicParenR"/>
            </a:pPr>
            <a:r>
              <a:rPr lang="cs-CZ" sz="200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Při dožádání nebo schválení úvěru chodí informační mail na poradce</a:t>
            </a:r>
          </a:p>
          <a:p>
            <a:pPr marL="457200" indent="-457200">
              <a:buClr>
                <a:srgbClr val="E9041E"/>
              </a:buClr>
              <a:buSzPct val="103000"/>
              <a:buFont typeface="+mj-lt"/>
              <a:buAutoNum type="arabicParenR"/>
            </a:pPr>
            <a:r>
              <a:rPr lang="cs-CZ" sz="200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Dokumenty jsou odeslány buď na adresu poradce, nebo klienta (je potřeba tuto informaci napsat do žádosti o úvěr)</a:t>
            </a:r>
          </a:p>
          <a:p>
            <a:pPr marL="457200" indent="-457200">
              <a:buClr>
                <a:srgbClr val="E9041E"/>
              </a:buClr>
              <a:buSzPct val="103000"/>
              <a:buFont typeface="+mj-lt"/>
              <a:buAutoNum type="arabicParenR"/>
            </a:pPr>
            <a:r>
              <a:rPr lang="cs-CZ" sz="2000" b="1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Podpis úvěrových dokumentů zajišťujete Vy</a:t>
            </a:r>
            <a:r>
              <a:rPr lang="cs-CZ" sz="200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 a žádáte i o čerpání úvěru</a:t>
            </a:r>
          </a:p>
          <a:p>
            <a:pPr marL="285750" indent="-285750">
              <a:buFont typeface="Wingdings"/>
              <a:buChar char="ü"/>
            </a:pPr>
            <a:endParaRPr lang="cs-CZ">
              <a:solidFill>
                <a:srgbClr val="000000"/>
              </a:solidFill>
              <a:ea typeface="Calibri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64939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AFC86-4E65-7DD7-A5AF-5C5045C0F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829705-15FD-25B0-F2A8-CA7365682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t>2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96EB2BB9-8E8A-68A8-C339-9A30A4394CF8}"/>
              </a:ext>
            </a:extLst>
          </p:cNvPr>
          <p:cNvSpPr/>
          <p:nvPr/>
        </p:nvSpPr>
        <p:spPr>
          <a:xfrm>
            <a:off x="1864659" y="6382871"/>
            <a:ext cx="1228165" cy="33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" name="Nadpis 5">
            <a:extLst>
              <a:ext uri="{FF2B5EF4-FFF2-40B4-BE49-F238E27FC236}">
                <a16:creationId xmlns:a16="http://schemas.microsoft.com/office/drawing/2014/main" id="{6A912026-390A-7307-BEA4-E7D1FA5A312B}"/>
              </a:ext>
            </a:extLst>
          </p:cNvPr>
          <p:cNvSpPr txBox="1">
            <a:spLocks/>
          </p:cNvSpPr>
          <p:nvPr/>
        </p:nvSpPr>
        <p:spPr>
          <a:xfrm>
            <a:off x="623887" y="476252"/>
            <a:ext cx="8675561" cy="4431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PŮJČKA NA BYDLENÍ OD MODRÉ PYRAMIDY</a:t>
            </a:r>
          </a:p>
        </p:txBody>
      </p:sp>
      <p:pic>
        <p:nvPicPr>
          <p:cNvPr id="5" name="Picture 6" descr="A stack of white paper with a red rubber band&#10;&#10;Description automatically generated with medium confidence">
            <a:extLst>
              <a:ext uri="{FF2B5EF4-FFF2-40B4-BE49-F238E27FC236}">
                <a16:creationId xmlns:a16="http://schemas.microsoft.com/office/drawing/2014/main" id="{F86772BE-F4AB-9141-524E-958392EE91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588" y="-103912"/>
            <a:ext cx="1603525" cy="160352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E8963F2-9670-0741-2DE1-6B81AF9BE466}"/>
              </a:ext>
            </a:extLst>
          </p:cNvPr>
          <p:cNvSpPr txBox="1"/>
          <p:nvPr/>
        </p:nvSpPr>
        <p:spPr>
          <a:xfrm>
            <a:off x="623887" y="1157993"/>
            <a:ext cx="10427349" cy="56938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lr>
                <a:srgbClr val="E9041E"/>
              </a:buClr>
              <a:buFont typeface="Wingdings" panose="020B0604020202020204" pitchFamily="34" charset="0"/>
              <a:buChar char="ü"/>
            </a:pP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Účelový úvěr </a:t>
            </a:r>
            <a:r>
              <a:rPr lang="cs-CZ" sz="2000" b="1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bez zajištění</a:t>
            </a: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 pro </a:t>
            </a:r>
            <a:r>
              <a:rPr lang="cs-CZ" sz="2000" b="1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nové i stávající klienty </a:t>
            </a:r>
            <a:r>
              <a:rPr lang="cs-CZ" sz="16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(stávající klient má nabídku v aplikaci eKmen2)</a:t>
            </a:r>
          </a:p>
          <a:p>
            <a:pPr marL="285750" indent="-285750">
              <a:buFont typeface="Wingdings" panose="020B0604020202020204" pitchFamily="34" charset="0"/>
              <a:buChar char="ü"/>
            </a:pPr>
            <a:endParaRPr lang="cs-CZ" sz="16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pPr marL="285750" indent="-285750">
              <a:buFont typeface="Wingdings" panose="020B0604020202020204" pitchFamily="34" charset="0"/>
              <a:buChar char="ü"/>
            </a:pPr>
            <a:endParaRPr lang="cs-CZ" sz="20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endParaRPr lang="cs-CZ" sz="20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endParaRPr lang="cs-CZ" sz="10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pPr marL="285750" indent="-285750">
              <a:buClr>
                <a:srgbClr val="E9041E"/>
              </a:buClr>
              <a:buFont typeface="Wingdings" panose="020B0604020202020204" pitchFamily="34" charset="0"/>
              <a:buChar char="ü"/>
            </a:pP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U domácnosti platí vyšší z limitů manželů (limity se nesčítají)</a:t>
            </a:r>
          </a:p>
          <a:p>
            <a:endParaRPr lang="cs-CZ" sz="1000" dirty="0"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pPr marL="285750" indent="-285750">
              <a:buClr>
                <a:srgbClr val="E9041E"/>
              </a:buClr>
              <a:buFont typeface="Wingdings,Sans-Serif" panose="020B0604020202020204" pitchFamily="34" charset="0"/>
              <a:buChar char="ü"/>
            </a:pPr>
            <a:r>
              <a:rPr lang="cs-CZ" sz="2000" b="1" dirty="0">
                <a:latin typeface="Source Sans Pro"/>
                <a:ea typeface="Source Sans Pro"/>
                <a:cs typeface="Calibri" panose="020F0502020204030204"/>
              </a:rPr>
              <a:t>Úroková sazba:</a:t>
            </a:r>
            <a:endParaRPr lang="en-US" sz="2000" dirty="0">
              <a:solidFill>
                <a:srgbClr val="808080"/>
              </a:solidFill>
              <a:latin typeface="Source Sans Pro"/>
              <a:ea typeface="Source Sans Pro"/>
              <a:cs typeface="Calibri" panose="020F0502020204030204"/>
            </a:endParaRPr>
          </a:p>
          <a:p>
            <a:r>
              <a:rPr lang="cs-CZ" sz="2000" b="1" dirty="0">
                <a:solidFill>
                  <a:srgbClr val="FF0000"/>
                </a:solidFill>
                <a:latin typeface="Source Sans Pro"/>
                <a:ea typeface="Source Sans Pro"/>
                <a:cs typeface="Calibri" panose="020F0502020204030204"/>
              </a:rPr>
              <a:t>      5,59%</a:t>
            </a: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 </a:t>
            </a:r>
            <a:r>
              <a:rPr lang="cs-CZ" sz="2000" b="1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 </a:t>
            </a: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- sazba garantovaná na 3 roky</a:t>
            </a:r>
            <a:r>
              <a:rPr lang="cs-CZ" sz="2000" b="1" dirty="0">
                <a:solidFill>
                  <a:srgbClr val="FF0000"/>
                </a:solidFill>
                <a:latin typeface="Source Sans Pro"/>
                <a:ea typeface="Source Sans Pro"/>
                <a:cs typeface="Calibri" panose="020F0502020204030204"/>
              </a:rPr>
              <a:t>  </a:t>
            </a:r>
            <a:endParaRPr lang="en-US" sz="2000" dirty="0">
              <a:solidFill>
                <a:srgbClr val="808080"/>
              </a:solidFill>
              <a:latin typeface="Source Sans Pro"/>
              <a:ea typeface="Source Sans Pro"/>
              <a:cs typeface="Calibri" panose="020F0502020204030204"/>
            </a:endParaRPr>
          </a:p>
          <a:p>
            <a:r>
              <a:rPr lang="cs-CZ" sz="2000" b="1" dirty="0">
                <a:solidFill>
                  <a:srgbClr val="FF0000"/>
                </a:solidFill>
                <a:latin typeface="Source Sans Pro"/>
                <a:ea typeface="Source Sans Pro"/>
                <a:cs typeface="Calibri" panose="020F0502020204030204"/>
              </a:rPr>
              <a:t>      5,79% </a:t>
            </a:r>
            <a:r>
              <a:rPr lang="cs-CZ" sz="2000" b="1" dirty="0">
                <a:latin typeface="Source Sans Pro"/>
                <a:ea typeface="Source Sans Pro"/>
                <a:cs typeface="Calibri" panose="020F0502020204030204"/>
              </a:rPr>
              <a:t> </a:t>
            </a:r>
            <a:r>
              <a:rPr lang="cs-CZ" sz="2000" dirty="0">
                <a:latin typeface="Source Sans Pro"/>
                <a:ea typeface="Source Sans Pro"/>
                <a:cs typeface="Calibri" panose="020F0502020204030204"/>
              </a:rPr>
              <a:t>- sazba garantovaná na 5 let</a:t>
            </a:r>
            <a:endParaRPr lang="en-US" sz="2000" dirty="0">
              <a:solidFill>
                <a:srgbClr val="808080"/>
              </a:solidFill>
              <a:latin typeface="Source Sans Pro"/>
              <a:ea typeface="Source Sans Pro"/>
              <a:cs typeface="Calibri" panose="020F0502020204030204"/>
            </a:endParaRPr>
          </a:p>
          <a:p>
            <a:r>
              <a:rPr lang="cs-CZ" sz="2000" b="1" dirty="0">
                <a:solidFill>
                  <a:srgbClr val="FF0000"/>
                </a:solidFill>
                <a:latin typeface="Source Sans Pro"/>
                <a:ea typeface="Source Sans Pro"/>
                <a:cs typeface="Calibri" panose="020F0502020204030204"/>
              </a:rPr>
              <a:t>  </a:t>
            </a:r>
            <a:r>
              <a:rPr lang="cs-CZ" sz="800" dirty="0">
                <a:latin typeface="Source Sans Pro"/>
                <a:ea typeface="Source Sans Pro"/>
                <a:cs typeface="Calibri" panose="020F0502020204030204"/>
              </a:rPr>
              <a:t>      </a:t>
            </a:r>
            <a:endParaRPr lang="en-US" sz="800" dirty="0">
              <a:solidFill>
                <a:srgbClr val="808080"/>
              </a:solidFill>
              <a:latin typeface="Source Sans Pro"/>
              <a:ea typeface="Source Sans Pro"/>
              <a:cs typeface="Calibri" panose="020F0502020204030204"/>
            </a:endParaRPr>
          </a:p>
          <a:p>
            <a:r>
              <a:rPr lang="cs-CZ" sz="2000" dirty="0">
                <a:latin typeface="Source Sans Pro"/>
                <a:ea typeface="Source Sans Pro"/>
                <a:cs typeface="Calibri" panose="020F0502020204030204"/>
              </a:rPr>
              <a:t>Max. splatnost úvěru </a:t>
            </a:r>
            <a:r>
              <a:rPr lang="cs-CZ" sz="2000" b="1" dirty="0">
                <a:latin typeface="Source Sans Pro"/>
                <a:ea typeface="Source Sans Pro"/>
                <a:cs typeface="Calibri" panose="020F0502020204030204"/>
              </a:rPr>
              <a:t>20 let</a:t>
            </a:r>
            <a:r>
              <a:rPr lang="cs-CZ" sz="2000" dirty="0">
                <a:latin typeface="Source Sans Pro"/>
                <a:ea typeface="Source Sans Pro"/>
                <a:cs typeface="Calibri" panose="020F0502020204030204"/>
              </a:rPr>
              <a:t> a věk v době splacení max. </a:t>
            </a:r>
            <a:r>
              <a:rPr lang="cs-CZ" sz="2000" b="1" dirty="0">
                <a:latin typeface="Source Sans Pro"/>
                <a:ea typeface="Source Sans Pro"/>
                <a:cs typeface="Calibri" panose="020F0502020204030204"/>
              </a:rPr>
              <a:t>70 let </a:t>
            </a:r>
            <a:r>
              <a:rPr lang="cs-CZ" sz="2000" dirty="0">
                <a:latin typeface="Source Sans Pro"/>
                <a:ea typeface="Source Sans Pro"/>
                <a:cs typeface="Calibri" panose="020F0502020204030204"/>
              </a:rPr>
              <a:t>(u úvěru, kde vystupuje jeden účastník a je mu více než 65 let, vyžadujeme RŽP pojištění)</a:t>
            </a:r>
            <a:endParaRPr lang="en-US" sz="2000" dirty="0">
              <a:solidFill>
                <a:srgbClr val="808080"/>
              </a:solidFill>
              <a:latin typeface="Source Sans Pro"/>
              <a:ea typeface="Source Sans Pro"/>
              <a:cs typeface="Calibri" panose="020F0502020204030204"/>
            </a:endParaRPr>
          </a:p>
          <a:p>
            <a:pPr marL="285750" indent="-285750">
              <a:buClr>
                <a:srgbClr val="E9041E"/>
              </a:buClr>
              <a:buFont typeface="Wingdings,Sans-Serif" panose="020B0604020202020204" pitchFamily="34" charset="0"/>
              <a:buChar char="ü"/>
            </a:pPr>
            <a:r>
              <a:rPr lang="cs-CZ" sz="2000" dirty="0">
                <a:latin typeface="Source Sans Pro"/>
                <a:ea typeface="Source Sans Pro"/>
                <a:cs typeface="Calibri" panose="020F0502020204030204"/>
              </a:rPr>
              <a:t>Úvěr až do 2.500.000 Kč bez přistoupení manžela/</a:t>
            </a:r>
            <a:r>
              <a:rPr lang="cs-CZ" sz="2000" dirty="0" err="1">
                <a:latin typeface="Source Sans Pro"/>
                <a:ea typeface="Source Sans Pro"/>
                <a:cs typeface="Calibri" panose="020F0502020204030204"/>
              </a:rPr>
              <a:t>ky</a:t>
            </a:r>
            <a:endParaRPr lang="cs-CZ" sz="2000" dirty="0">
              <a:solidFill>
                <a:srgbClr val="808080"/>
              </a:solidFill>
              <a:latin typeface="Source Sans Pro"/>
              <a:ea typeface="Source Sans Pro"/>
              <a:cs typeface="Calibri" panose="020F0502020204030204"/>
            </a:endParaRPr>
          </a:p>
          <a:p>
            <a:pPr marL="285750" indent="-285750">
              <a:buClr>
                <a:srgbClr val="E9041E"/>
              </a:buClr>
              <a:buFont typeface="Wingdings,Sans-Serif" panose="020B0604020202020204" pitchFamily="34" charset="0"/>
              <a:buChar char="ü"/>
            </a:pPr>
            <a:r>
              <a:rPr lang="cs-CZ" sz="2000" dirty="0">
                <a:latin typeface="Source Sans Pro"/>
                <a:ea typeface="Source Sans Pro"/>
                <a:cs typeface="Calibri" panose="020F0502020204030204"/>
              </a:rPr>
              <a:t>Čerpání 12 měsíců</a:t>
            </a:r>
          </a:p>
          <a:p>
            <a:pPr marL="285750" indent="-285750">
              <a:buClr>
                <a:srgbClr val="E9041E"/>
              </a:buClr>
              <a:buFont typeface="Wingdings,Sans-Serif" panose="020B0604020202020204" pitchFamily="34" charset="0"/>
              <a:buChar char="ü"/>
            </a:pPr>
            <a:r>
              <a:rPr lang="cs-CZ" sz="2000" dirty="0">
                <a:latin typeface="Source Sans Pro"/>
                <a:ea typeface="Source Sans Pro"/>
                <a:cs typeface="Calibri" panose="020F0502020204030204"/>
              </a:rPr>
              <a:t>Poplatky:</a:t>
            </a:r>
            <a:endParaRPr lang="en-US" sz="2000" dirty="0">
              <a:solidFill>
                <a:srgbClr val="808080"/>
              </a:solidFill>
              <a:latin typeface="Source Sans Pro"/>
              <a:ea typeface="Source Sans Pro"/>
              <a:cs typeface="Calibri" panose="020F0502020204030204"/>
            </a:endParaRPr>
          </a:p>
          <a:p>
            <a:r>
              <a:rPr lang="cs-CZ" sz="2000" dirty="0">
                <a:latin typeface="Source Sans Pro"/>
                <a:ea typeface="Source Sans Pro"/>
                <a:cs typeface="Calibri" panose="020F0502020204030204"/>
              </a:rPr>
              <a:t>             - stavební spoření - </a:t>
            </a:r>
            <a:r>
              <a:rPr lang="cs-CZ" sz="2000" b="1" dirty="0">
                <a:latin typeface="Source Sans Pro"/>
                <a:ea typeface="Source Sans Pro"/>
                <a:cs typeface="Calibri" panose="020F0502020204030204"/>
              </a:rPr>
              <a:t>ZDARMA </a:t>
            </a:r>
            <a:endParaRPr lang="cs-CZ" sz="2000" b="1" dirty="0">
              <a:solidFill>
                <a:srgbClr val="000000"/>
              </a:solidFill>
              <a:latin typeface="Source Sans Pro"/>
              <a:ea typeface="Source Sans Pro"/>
              <a:cs typeface="Calibri" panose="020F0502020204030204"/>
            </a:endParaRPr>
          </a:p>
          <a:p>
            <a:r>
              <a:rPr lang="cs-CZ" sz="2000" dirty="0">
                <a:latin typeface="Source Sans Pro"/>
                <a:ea typeface="Source Sans Pro"/>
                <a:cs typeface="Calibri" panose="020F0502020204030204"/>
              </a:rPr>
              <a:t>             - zpracování úvěru - </a:t>
            </a:r>
            <a:r>
              <a:rPr lang="cs-CZ" sz="2000" b="1" dirty="0">
                <a:latin typeface="Source Sans Pro"/>
                <a:ea typeface="Source Sans Pro"/>
                <a:cs typeface="Calibri" panose="020F0502020204030204"/>
              </a:rPr>
              <a:t>ZDARMA</a:t>
            </a:r>
            <a:endParaRPr lang="en-US" sz="2000" dirty="0">
              <a:solidFill>
                <a:srgbClr val="808080"/>
              </a:solidFill>
              <a:latin typeface="Source Sans Pro"/>
              <a:ea typeface="Source Sans Pro"/>
              <a:cs typeface="Calibri" panose="020F0502020204030204"/>
            </a:endParaRPr>
          </a:p>
          <a:p>
            <a:r>
              <a:rPr lang="cs-CZ" sz="2000" dirty="0">
                <a:latin typeface="Source Sans Pro"/>
                <a:ea typeface="Source Sans Pro"/>
                <a:cs typeface="Calibri" panose="020F0502020204030204"/>
              </a:rPr>
              <a:t>             - vedení účtu - 25 Kč měsíčně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215190D8-97E4-C7AC-ECC4-1F538F3EFC4D}"/>
              </a:ext>
            </a:extLst>
          </p:cNvPr>
          <p:cNvGraphicFramePr>
            <a:graphicFrameLocks noGrp="1"/>
          </p:cNvGraphicFramePr>
          <p:nvPr/>
        </p:nvGraphicFramePr>
        <p:xfrm>
          <a:off x="1548205" y="1618302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780">
                  <a:extLst>
                    <a:ext uri="{9D8B030D-6E8A-4147-A177-3AD203B41FA5}">
                      <a16:colId xmlns:a16="http://schemas.microsoft.com/office/drawing/2014/main" val="3791296992"/>
                    </a:ext>
                  </a:extLst>
                </a:gridCol>
                <a:gridCol w="2269754">
                  <a:extLst>
                    <a:ext uri="{9D8B030D-6E8A-4147-A177-3AD203B41FA5}">
                      <a16:colId xmlns:a16="http://schemas.microsoft.com/office/drawing/2014/main" val="2218422951"/>
                    </a:ext>
                  </a:extLst>
                </a:gridCol>
                <a:gridCol w="2054190">
                  <a:extLst>
                    <a:ext uri="{9D8B030D-6E8A-4147-A177-3AD203B41FA5}">
                      <a16:colId xmlns:a16="http://schemas.microsoft.com/office/drawing/2014/main" val="3843777691"/>
                    </a:ext>
                  </a:extLst>
                </a:gridCol>
                <a:gridCol w="2447276">
                  <a:extLst>
                    <a:ext uri="{9D8B030D-6E8A-4147-A177-3AD203B41FA5}">
                      <a16:colId xmlns:a16="http://schemas.microsoft.com/office/drawing/2014/main" val="830330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120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Rychloúvěr</a:t>
                      </a:r>
                      <a:endParaRPr lang="cs-CZ" err="1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120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bez dokládání bonity</a:t>
                      </a:r>
                      <a:endParaRPr lang="cs-CZ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120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max. limit</a:t>
                      </a:r>
                      <a:endParaRPr lang="cs-CZ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120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na družstevní bydlení</a:t>
                      </a:r>
                      <a:endParaRPr lang="cs-CZ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751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Limit</a:t>
                      </a:r>
                      <a:endParaRPr lang="cs-CZ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100.000/750.000 Kč</a:t>
                      </a:r>
                      <a:endParaRPr lang="cs-CZ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2.500.000 Kč</a:t>
                      </a:r>
                      <a:endParaRPr lang="cs-CZ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3.500.000 Kč</a:t>
                      </a:r>
                      <a:endParaRPr lang="cs-CZ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200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853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00F71-48DC-ACB8-C362-5D6CE33B9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54EC93-41C7-FFEE-7621-05359E89E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t>20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141DA204-EA66-1406-507A-61360623978E}"/>
              </a:ext>
            </a:extLst>
          </p:cNvPr>
          <p:cNvSpPr/>
          <p:nvPr/>
        </p:nvSpPr>
        <p:spPr>
          <a:xfrm>
            <a:off x="1864659" y="6382871"/>
            <a:ext cx="1228165" cy="33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" name="Nadpis 5">
            <a:extLst>
              <a:ext uri="{FF2B5EF4-FFF2-40B4-BE49-F238E27FC236}">
                <a16:creationId xmlns:a16="http://schemas.microsoft.com/office/drawing/2014/main" id="{208C4953-A14A-8F4C-2C01-51DDCFD63CC7}"/>
              </a:ext>
            </a:extLst>
          </p:cNvPr>
          <p:cNvSpPr txBox="1">
            <a:spLocks/>
          </p:cNvSpPr>
          <p:nvPr/>
        </p:nvSpPr>
        <p:spPr>
          <a:xfrm>
            <a:off x="623887" y="476252"/>
            <a:ext cx="8675561" cy="4431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>
                <a:solidFill>
                  <a:srgbClr val="FF0000"/>
                </a:solidFill>
                <a:latin typeface="Source Sans Pro SemiBold"/>
                <a:ea typeface="Source Sans Pro SemiBold"/>
              </a:rPr>
              <a:t>PŮJČKA NA BYDLENÍ - ZÁKLADNÍ DOKUMENTY</a:t>
            </a:r>
            <a:endParaRPr lang="cs-CZ"/>
          </a:p>
        </p:txBody>
      </p:sp>
      <p:pic>
        <p:nvPicPr>
          <p:cNvPr id="5" name="Picture 6" descr="A stack of white paper with a red rubber band&#10;&#10;Description automatically generated with medium confidence">
            <a:extLst>
              <a:ext uri="{FF2B5EF4-FFF2-40B4-BE49-F238E27FC236}">
                <a16:creationId xmlns:a16="http://schemas.microsoft.com/office/drawing/2014/main" id="{A54091B1-00EF-1A7B-06B1-06A4E5B5C9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588" y="-103912"/>
            <a:ext cx="1603525" cy="160352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1147889-85E3-AAFF-7CBE-14A7F0D7742D}"/>
              </a:ext>
            </a:extLst>
          </p:cNvPr>
          <p:cNvSpPr txBox="1"/>
          <p:nvPr/>
        </p:nvSpPr>
        <p:spPr>
          <a:xfrm>
            <a:off x="623887" y="1122537"/>
            <a:ext cx="11097058" cy="5324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latin typeface="Source Sans Pro"/>
                <a:ea typeface="Source Sans Pro"/>
                <a:cs typeface="Calibri" panose="020F0502020204030204"/>
              </a:rPr>
              <a:t>DOKLADY K BONITĚ</a:t>
            </a:r>
          </a:p>
          <a:p>
            <a:endParaRPr lang="cs-CZ" sz="10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pPr marL="285750" indent="-285750">
              <a:buFont typeface="Wingdings"/>
              <a:buChar char="ü"/>
            </a:pPr>
            <a:r>
              <a:rPr lang="cs-CZ" sz="2000" b="1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Zaměstnanec</a:t>
            </a: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 - Potvrzení o příjmu + 3 výpisy z účtu</a:t>
            </a:r>
          </a:p>
          <a:p>
            <a:pPr marL="285750" indent="-285750">
              <a:buFont typeface="Wingdings"/>
              <a:buChar char="ü"/>
            </a:pPr>
            <a:r>
              <a:rPr lang="cs-CZ" sz="2000" b="1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Podnikatel s DP </a:t>
            </a: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– DP s razítkem podání a doklad o zaplacení daně/vratka daně/bezdlužnost z FÚ</a:t>
            </a:r>
            <a:endParaRPr lang="cs-CZ" sz="20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pPr marL="285750" indent="-285750">
              <a:buFont typeface="Wingdings"/>
              <a:buChar char="ü"/>
            </a:pPr>
            <a:r>
              <a:rPr lang="cs-CZ" sz="2000" b="1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Podnikatel paušální daň </a:t>
            </a: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- 12 výpisů</a:t>
            </a:r>
          </a:p>
          <a:p>
            <a:pPr marL="285750" indent="-285750">
              <a:buFont typeface="Wingdings"/>
              <a:buChar char="ü"/>
            </a:pPr>
            <a:r>
              <a:rPr lang="cs-CZ" sz="2000" b="1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Důchod, mateřská, rodičovská </a:t>
            </a: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– potvrzení z úřadu max. 1 měsíc staré, nebo 3 výpisy</a:t>
            </a:r>
          </a:p>
          <a:p>
            <a:pPr marL="285750" indent="-285750">
              <a:buFont typeface="Wingdings"/>
              <a:buChar char="ü"/>
            </a:pPr>
            <a:r>
              <a:rPr lang="cs-CZ" sz="2000" b="1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Alimenty</a:t>
            </a: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 – rozsudek soudu, nebo potvrzená dohoda</a:t>
            </a:r>
            <a:endParaRPr lang="cs-CZ" sz="20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pPr marL="285750" indent="-285750">
              <a:buFont typeface="Wingdings"/>
              <a:buChar char="ü"/>
            </a:pPr>
            <a:endParaRPr lang="cs-CZ" sz="2000" b="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r>
              <a:rPr lang="cs-CZ" sz="2000" b="1" dirty="0">
                <a:solidFill>
                  <a:srgbClr val="FF0000"/>
                </a:solidFill>
                <a:latin typeface="Source Sans Pro"/>
                <a:ea typeface="Source Sans Pro"/>
                <a:cs typeface="Calibri" panose="020F0502020204030204"/>
              </a:rPr>
              <a:t>DOKLADY K ÚČELU (vždy LV z </a:t>
            </a:r>
            <a:r>
              <a:rPr lang="cs-CZ" sz="2000" b="1" dirty="0" err="1">
                <a:solidFill>
                  <a:srgbClr val="FF0000"/>
                </a:solidFill>
                <a:latin typeface="Source Sans Pro"/>
                <a:ea typeface="Source Sans Pro"/>
                <a:cs typeface="Calibri" panose="020F0502020204030204"/>
              </a:rPr>
              <a:t>nahlížečky</a:t>
            </a:r>
            <a:r>
              <a:rPr lang="cs-CZ" sz="2000" b="1" dirty="0">
                <a:solidFill>
                  <a:srgbClr val="FF0000"/>
                </a:solidFill>
                <a:latin typeface="Source Sans Pro"/>
                <a:ea typeface="Source Sans Pro"/>
                <a:cs typeface="Calibri" panose="020F0502020204030204"/>
              </a:rPr>
              <a:t> do KN)</a:t>
            </a:r>
          </a:p>
          <a:p>
            <a:endParaRPr lang="cs-CZ" sz="10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pPr marL="285750" indent="-285750">
              <a:buFont typeface="Wingdings"/>
              <a:buChar char="ü"/>
            </a:pPr>
            <a:r>
              <a:rPr lang="cs-CZ" sz="2000" b="1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Rekonstrukce</a:t>
            </a: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 - Čestné prohlášení o využití prostředků z úvěru </a:t>
            </a:r>
          </a:p>
          <a:p>
            <a:pPr marL="285750" indent="-285750">
              <a:buFont typeface="Wingdings"/>
              <a:buChar char="ü"/>
            </a:pPr>
            <a:r>
              <a:rPr lang="cs-CZ" sz="2000" b="1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Koupě</a:t>
            </a: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 - Návrh kupní smlouvy/podepsaná rezervační smlouva </a:t>
            </a:r>
          </a:p>
          <a:p>
            <a:pPr marL="285750" indent="-285750">
              <a:buFont typeface="Wingdings"/>
              <a:buChar char="ü"/>
            </a:pPr>
            <a:r>
              <a:rPr lang="cs-CZ" sz="2000" b="1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Refinancování</a:t>
            </a: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 - Smlouva o půjčce/úvěru</a:t>
            </a:r>
            <a:endParaRPr lang="cs-CZ" sz="20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pPr marL="285750" indent="-285750">
              <a:buFont typeface="Wingdings"/>
              <a:buChar char="ü"/>
            </a:pPr>
            <a:endParaRPr lang="cs-CZ" sz="2000" b="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r>
              <a:rPr lang="cs-CZ" sz="2000" b="1" dirty="0">
                <a:solidFill>
                  <a:srgbClr val="FF0000"/>
                </a:solidFill>
                <a:latin typeface="Source Sans Pro"/>
                <a:ea typeface="Source Sans Pro"/>
                <a:cs typeface="Calibri" panose="020F0502020204030204"/>
              </a:rPr>
              <a:t>OSTATNÍ </a:t>
            </a:r>
          </a:p>
          <a:p>
            <a:pPr marL="342900" indent="-342900">
              <a:buFont typeface="Wingdings"/>
              <a:buChar char="ü"/>
            </a:pPr>
            <a:r>
              <a:rPr lang="cs-CZ" sz="2000" b="1" dirty="0">
                <a:latin typeface="Source Sans Pro"/>
                <a:ea typeface="Source Sans Pro"/>
                <a:cs typeface="Calibri"/>
              </a:rPr>
              <a:t>Občanský průkaz</a:t>
            </a:r>
          </a:p>
          <a:p>
            <a:pPr marL="342900" indent="-342900">
              <a:buFont typeface="Wingdings"/>
              <a:buChar char="ü"/>
            </a:pPr>
            <a:r>
              <a:rPr lang="cs-CZ" sz="2000" dirty="0">
                <a:latin typeface="Source Sans Pro"/>
                <a:ea typeface="Source Sans Pro"/>
                <a:cs typeface="Calibri"/>
              </a:rPr>
              <a:t>V případě financování bytové potřeby osoby blízké - rodné listy</a:t>
            </a:r>
          </a:p>
          <a:p>
            <a:pPr marL="342900" indent="-342900">
              <a:buFont typeface="Wingdings"/>
              <a:buChar char="ü"/>
            </a:pPr>
            <a:r>
              <a:rPr lang="cs-CZ" sz="2000" dirty="0">
                <a:latin typeface="Source Sans Pro"/>
                <a:ea typeface="Source Sans Pro"/>
                <a:cs typeface="Calibri"/>
              </a:rPr>
              <a:t>Sleva na sazbě</a:t>
            </a:r>
          </a:p>
        </p:txBody>
      </p:sp>
    </p:spTree>
    <p:extLst>
      <p:ext uri="{BB962C8B-B14F-4D97-AF65-F5344CB8AC3E}">
        <p14:creationId xmlns:p14="http://schemas.microsoft.com/office/powerpoint/2010/main" val="803960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t>21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8732E88-6344-51EB-3BB5-8DACDB531913}"/>
              </a:ext>
            </a:extLst>
          </p:cNvPr>
          <p:cNvSpPr/>
          <p:nvPr/>
        </p:nvSpPr>
        <p:spPr>
          <a:xfrm>
            <a:off x="1864659" y="6382871"/>
            <a:ext cx="1228165" cy="33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" name="Nadpis 5">
            <a:extLst>
              <a:ext uri="{FF2B5EF4-FFF2-40B4-BE49-F238E27FC236}">
                <a16:creationId xmlns:a16="http://schemas.microsoft.com/office/drawing/2014/main" id="{C859B71B-E9E0-DDFC-24E0-9478712F090F}"/>
              </a:ext>
            </a:extLst>
          </p:cNvPr>
          <p:cNvSpPr txBox="1">
            <a:spLocks/>
          </p:cNvSpPr>
          <p:nvPr/>
        </p:nvSpPr>
        <p:spPr>
          <a:xfrm>
            <a:off x="623887" y="476252"/>
            <a:ext cx="8675561" cy="4431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PŮJČKA NA BYDLENÍ - VÝHODY</a:t>
            </a:r>
          </a:p>
        </p:txBody>
      </p:sp>
      <p:pic>
        <p:nvPicPr>
          <p:cNvPr id="5" name="Picture 6" descr="A stack of white paper with a red rubber band&#10;&#10;Description automatically generated with medium confidence">
            <a:extLst>
              <a:ext uri="{FF2B5EF4-FFF2-40B4-BE49-F238E27FC236}">
                <a16:creationId xmlns:a16="http://schemas.microsoft.com/office/drawing/2014/main" id="{6E94ABA5-86D2-1018-1DE3-2799ECD1B5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588" y="-103912"/>
            <a:ext cx="1603525" cy="160352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77A81B2-65B9-0452-7892-9DF2E4789FF1}"/>
              </a:ext>
            </a:extLst>
          </p:cNvPr>
          <p:cNvSpPr txBox="1"/>
          <p:nvPr/>
        </p:nvSpPr>
        <p:spPr>
          <a:xfrm>
            <a:off x="623887" y="1177816"/>
            <a:ext cx="10427349" cy="46166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/>
              <a:buChar char="ü"/>
            </a:pPr>
            <a:r>
              <a:rPr lang="cs-CZ" sz="2000" b="1" err="1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Předschválený</a:t>
            </a:r>
            <a:r>
              <a:rPr lang="cs-CZ" sz="2000" b="1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 limit až  </a:t>
            </a:r>
            <a:r>
              <a:rPr lang="cs-CZ" sz="2000" b="1">
                <a:solidFill>
                  <a:srgbClr val="E9041E"/>
                </a:solidFill>
                <a:latin typeface="Source Sans Pro"/>
                <a:ea typeface="Source Sans Pro"/>
                <a:cs typeface="Calibri" panose="020F0502020204030204"/>
              </a:rPr>
              <a:t>750.000 Kč</a:t>
            </a:r>
            <a:r>
              <a:rPr lang="cs-CZ" sz="2400" b="1">
                <a:solidFill>
                  <a:srgbClr val="E9041E"/>
                </a:solidFill>
                <a:latin typeface="Source Sans Pro"/>
                <a:ea typeface="Source Sans Pro"/>
                <a:cs typeface="Calibri" panose="020F0502020204030204"/>
              </a:rPr>
              <a:t> </a:t>
            </a:r>
            <a:r>
              <a:rPr lang="cs-CZ" sz="2000" b="1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pro stávající klienty bez dokládání bonity!</a:t>
            </a:r>
          </a:p>
          <a:p>
            <a:pPr marL="285750" indent="-285750">
              <a:lnSpc>
                <a:spcPct val="150000"/>
              </a:lnSpc>
              <a:buFont typeface="Wingdings"/>
              <a:buChar char="ü"/>
            </a:pPr>
            <a:r>
              <a:rPr lang="cs-CZ" sz="2000" b="1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Limit pro nové klienty až </a:t>
            </a:r>
            <a:r>
              <a:rPr lang="cs-CZ" sz="2000" b="1">
                <a:solidFill>
                  <a:srgbClr val="E9041E"/>
                </a:solidFill>
                <a:latin typeface="Source Sans Pro"/>
                <a:ea typeface="Source Sans Pro"/>
                <a:cs typeface="Calibri" panose="020F0502020204030204"/>
              </a:rPr>
              <a:t>2 500 000 Kč!</a:t>
            </a:r>
            <a:endParaRPr lang="cs-CZ" sz="2000" b="1">
              <a:solidFill>
                <a:srgbClr val="000000"/>
              </a:solidFill>
              <a:latin typeface="Source Sans Pro"/>
              <a:ea typeface="Source Sans Pro"/>
              <a:cs typeface="Calibri" panose="020F0502020204030204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ü"/>
            </a:pPr>
            <a:r>
              <a:rPr lang="cs-CZ" sz="2000" b="1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Limit na DB až </a:t>
            </a:r>
            <a:r>
              <a:rPr lang="cs-CZ" sz="2000" b="1">
                <a:solidFill>
                  <a:srgbClr val="E9041E"/>
                </a:solidFill>
                <a:latin typeface="Source Sans Pro"/>
                <a:ea typeface="Source Sans Pro"/>
                <a:cs typeface="Calibri" panose="020F0502020204030204"/>
              </a:rPr>
              <a:t>3.500.000 Kč!</a:t>
            </a:r>
            <a:endParaRPr lang="cs-CZ">
              <a:latin typeface="Source Sans Pro"/>
              <a:ea typeface="Source Sans Pro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ü"/>
            </a:pPr>
            <a:r>
              <a:rPr lang="cs-CZ" sz="2000" b="1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Splatnost až </a:t>
            </a:r>
            <a:r>
              <a:rPr lang="cs-CZ" sz="2000" b="1">
                <a:solidFill>
                  <a:srgbClr val="E9041E"/>
                </a:solidFill>
                <a:latin typeface="Source Sans Pro"/>
                <a:ea typeface="Source Sans Pro"/>
                <a:cs typeface="Calibri" panose="020F0502020204030204"/>
              </a:rPr>
              <a:t>20 let</a:t>
            </a:r>
            <a:r>
              <a:rPr lang="cs-CZ" sz="2000" b="1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, u družstevního bydlení až </a:t>
            </a:r>
            <a:r>
              <a:rPr lang="cs-CZ" sz="2000" b="1">
                <a:solidFill>
                  <a:srgbClr val="E9041E"/>
                </a:solidFill>
                <a:latin typeface="Source Sans Pro"/>
                <a:ea typeface="Source Sans Pro"/>
                <a:cs typeface="Calibri" panose="020F0502020204030204"/>
              </a:rPr>
              <a:t>25 let!</a:t>
            </a:r>
          </a:p>
          <a:p>
            <a:pPr marL="285750" indent="-285750">
              <a:lnSpc>
                <a:spcPct val="150000"/>
              </a:lnSpc>
              <a:buFont typeface="Wingdings"/>
              <a:buChar char="ü"/>
            </a:pPr>
            <a:r>
              <a:rPr lang="cs-CZ" sz="2000" b="1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Nízká úroková sazba!</a:t>
            </a:r>
            <a:endParaRPr lang="cs-CZ" sz="2000" b="1">
              <a:solidFill>
                <a:srgbClr val="E9041E"/>
              </a:solidFill>
              <a:latin typeface="Source Sans Pro"/>
              <a:ea typeface="Source Sans Pro"/>
              <a:cs typeface="Calibri" panose="020F0502020204030204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ü"/>
            </a:pPr>
            <a:r>
              <a:rPr lang="cs-CZ" sz="2000" b="1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Anuitní splácení již po 2 letech!</a:t>
            </a:r>
            <a:endParaRPr lang="cs-CZ" sz="2000" b="1">
              <a:solidFill>
                <a:srgbClr val="E9041E"/>
              </a:solidFill>
              <a:latin typeface="Source Sans Pro"/>
              <a:ea typeface="Source Sans Pro"/>
              <a:cs typeface="Calibri" panose="020F0502020204030204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ü"/>
            </a:pPr>
            <a:r>
              <a:rPr lang="cs-CZ" sz="2000" b="1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/>
              </a:rPr>
              <a:t>Jednoduché dokládání účelu u rekonstrukce!</a:t>
            </a:r>
          </a:p>
          <a:p>
            <a:pPr marL="285750" indent="-285750">
              <a:lnSpc>
                <a:spcPct val="150000"/>
              </a:lnSpc>
              <a:buFont typeface="Wingdings"/>
              <a:buChar char="ü"/>
            </a:pPr>
            <a:r>
              <a:rPr lang="cs-CZ" sz="2000" b="1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Podpis dokumentů přes aplikaci </a:t>
            </a:r>
            <a:r>
              <a:rPr lang="cs-CZ" sz="2000" b="1" err="1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inSign</a:t>
            </a:r>
            <a:r>
              <a:rPr lang="cs-CZ" sz="2000" b="1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!</a:t>
            </a:r>
            <a:endParaRPr lang="cs-CZ" sz="2000" b="1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ü"/>
            </a:pPr>
            <a:endParaRPr lang="cs-CZ" sz="2000" b="1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endParaRPr lang="cs-CZ" b="1">
              <a:solidFill>
                <a:srgbClr val="000000"/>
              </a:solidFill>
              <a:ea typeface="Calibri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5962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55E5D12C-ADF8-0C0D-6B70-188249902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96639" cy="65731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t>22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8732E88-6344-51EB-3BB5-8DACDB531913}"/>
              </a:ext>
            </a:extLst>
          </p:cNvPr>
          <p:cNvSpPr/>
          <p:nvPr/>
        </p:nvSpPr>
        <p:spPr>
          <a:xfrm>
            <a:off x="1864659" y="6382871"/>
            <a:ext cx="1228165" cy="33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pic>
        <p:nvPicPr>
          <p:cNvPr id="9" name="Obrázek 8" descr="Obsah obrázku logo, symbol, Grafika, Písmo&#10;&#10;Popis byl vytvořen automaticky">
            <a:extLst>
              <a:ext uri="{FF2B5EF4-FFF2-40B4-BE49-F238E27FC236}">
                <a16:creationId xmlns:a16="http://schemas.microsoft.com/office/drawing/2014/main" id="{B4FBC3A1-A3F5-738D-1247-2C9D2F5DA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0" y="5325816"/>
            <a:ext cx="2384109" cy="93494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B7FF7E28-61E0-DA2C-8B60-9B28B0826024}"/>
              </a:ext>
            </a:extLst>
          </p:cNvPr>
          <p:cNvSpPr txBox="1"/>
          <p:nvPr/>
        </p:nvSpPr>
        <p:spPr>
          <a:xfrm>
            <a:off x="6388488" y="714975"/>
            <a:ext cx="47228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  <a:hlinkClick r:id="rId4"/>
              </a:rPr>
              <a:t>www.partneri-kb.cz</a:t>
            </a:r>
            <a:endParaRPr lang="cs-CZ" sz="2800" dirty="0">
              <a:latin typeface="Source Sans Pro" panose="020B0503030403020204" pitchFamily="34" charset="0"/>
              <a:ea typeface="Source Sans Pro" panose="020B0503030403020204" pitchFamily="34" charset="0"/>
              <a:cs typeface="Segoe UI" panose="020B0502040204020203" pitchFamily="34" charset="0"/>
            </a:endParaRPr>
          </a:p>
          <a:p>
            <a:endParaRPr lang="cs-CZ" sz="2800" b="1" dirty="0">
              <a:latin typeface="Source Sans Pro" panose="020B0503030403020204" pitchFamily="34" charset="0"/>
              <a:ea typeface="Source Sans Pro" panose="020B0503030403020204" pitchFamily="34" charset="0"/>
              <a:cs typeface="Segoe UI" panose="020B0502040204020203" pitchFamily="34" charset="0"/>
            </a:endParaRPr>
          </a:p>
          <a:p>
            <a:endParaRPr lang="cs-CZ" sz="2800" b="1" dirty="0">
              <a:latin typeface="Source Sans Pro" panose="020B0503030403020204" pitchFamily="34" charset="0"/>
              <a:ea typeface="Source Sans Pro" panose="020B0503030403020204" pitchFamily="34" charset="0"/>
              <a:cs typeface="Segoe UI" panose="020B0502040204020203" pitchFamily="34" charset="0"/>
            </a:endParaRPr>
          </a:p>
          <a:p>
            <a:r>
              <a:rPr lang="cs-CZ" sz="2800" b="1" dirty="0"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Infolinka: </a:t>
            </a:r>
          </a:p>
          <a:p>
            <a:r>
              <a:rPr lang="cs-CZ" sz="2800" dirty="0"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  <a:hlinkClick r:id="rId5"/>
              </a:rPr>
              <a:t>Info.partneri.mpss@kb.cz</a:t>
            </a:r>
            <a:endParaRPr lang="cs-CZ" sz="2800" b="1" dirty="0">
              <a:latin typeface="Source Sans Pro" panose="020B0503030403020204" pitchFamily="34" charset="0"/>
              <a:ea typeface="Source Sans Pro" panose="020B0503030403020204" pitchFamily="34" charset="0"/>
              <a:cs typeface="Segoe UI" panose="020B0502040204020203" pitchFamily="34" charset="0"/>
            </a:endParaRPr>
          </a:p>
          <a:p>
            <a:r>
              <a:rPr lang="cs-CZ" sz="2800" dirty="0"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tel: 955 559 553 </a:t>
            </a:r>
          </a:p>
          <a:p>
            <a:endParaRPr lang="cs-CZ" sz="2800" dirty="0">
              <a:latin typeface="Source Sans Pro" panose="020B0503030403020204" pitchFamily="34" charset="0"/>
              <a:ea typeface="Source Sans Pro" panose="020B0503030403020204" pitchFamily="34" charset="0"/>
              <a:cs typeface="Segoe UI" panose="020B0502040204020203" pitchFamily="34" charset="0"/>
            </a:endParaRPr>
          </a:p>
          <a:p>
            <a:endParaRPr lang="cs-CZ" sz="2400" dirty="0">
              <a:latin typeface="Source Sans Pro" panose="020B0503030403020204" pitchFamily="34" charset="0"/>
              <a:ea typeface="Source Sans Pro" panose="020B0503030403020204" pitchFamily="34" charset="0"/>
              <a:cs typeface="Segoe UI" panose="020B0502040204020203" pitchFamily="34" charset="0"/>
            </a:endParaRPr>
          </a:p>
          <a:p>
            <a:r>
              <a:rPr lang="cs-CZ" sz="2800" b="1" dirty="0"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Přihlášení do intranetu MP:</a:t>
            </a:r>
          </a:p>
          <a:p>
            <a:r>
              <a:rPr lang="cs-CZ" sz="2800" b="1" dirty="0"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  <a:hlinkClick r:id="rId6"/>
              </a:rPr>
              <a:t>https://intranet.mpss.cz</a:t>
            </a:r>
            <a:r>
              <a:rPr lang="cs-CZ" sz="2800" b="1" dirty="0"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 </a:t>
            </a:r>
          </a:p>
          <a:p>
            <a:endParaRPr lang="cs-CZ" sz="2400" b="1" dirty="0">
              <a:latin typeface="Source Sans Pro" panose="020B0503030403020204" pitchFamily="34" charset="0"/>
              <a:ea typeface="Source Sans Pro" panose="020B0503030403020204" pitchFamily="34" charset="0"/>
              <a:cs typeface="Segoe UI" panose="020B0502040204020203" pitchFamily="34" charset="0"/>
            </a:endParaRPr>
          </a:p>
          <a:p>
            <a:endParaRPr lang="cs-CZ" sz="2400" b="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F417318-316D-F1DE-891E-5EE658B3BF17}"/>
              </a:ext>
            </a:extLst>
          </p:cNvPr>
          <p:cNvSpPr txBox="1"/>
          <p:nvPr/>
        </p:nvSpPr>
        <p:spPr>
          <a:xfrm>
            <a:off x="0" y="4946904"/>
            <a:ext cx="5296639" cy="19082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PEČUJTE O SVÉ KLIENTY </a:t>
            </a:r>
          </a:p>
          <a:p>
            <a:pPr algn="ctr"/>
            <a:r>
              <a:rPr lang="cs-CZ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S KOMERČNÍ BANKOU</a:t>
            </a:r>
          </a:p>
          <a:p>
            <a:pPr algn="ctr"/>
            <a:endParaRPr lang="cs-CZ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cs-CZ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cs-CZ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991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t>3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8732E88-6344-51EB-3BB5-8DACDB531913}"/>
              </a:ext>
            </a:extLst>
          </p:cNvPr>
          <p:cNvSpPr/>
          <p:nvPr/>
        </p:nvSpPr>
        <p:spPr>
          <a:xfrm>
            <a:off x="1864659" y="6382871"/>
            <a:ext cx="1228165" cy="33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" name="Nadpis 5">
            <a:extLst>
              <a:ext uri="{FF2B5EF4-FFF2-40B4-BE49-F238E27FC236}">
                <a16:creationId xmlns:a16="http://schemas.microsoft.com/office/drawing/2014/main" id="{C859B71B-E9E0-DDFC-24E0-9478712F090F}"/>
              </a:ext>
            </a:extLst>
          </p:cNvPr>
          <p:cNvSpPr txBox="1">
            <a:spLocks/>
          </p:cNvSpPr>
          <p:nvPr/>
        </p:nvSpPr>
        <p:spPr>
          <a:xfrm>
            <a:off x="623887" y="476252"/>
            <a:ext cx="8675561" cy="4431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PŮJČKA NA BYDLENÍ – PRINCIP SPLÁCENÍ</a:t>
            </a:r>
          </a:p>
        </p:txBody>
      </p:sp>
      <p:pic>
        <p:nvPicPr>
          <p:cNvPr id="5" name="Picture 6" descr="A stack of white paper with a red rubber band&#10;&#10;Description automatically generated with medium confidence">
            <a:extLst>
              <a:ext uri="{FF2B5EF4-FFF2-40B4-BE49-F238E27FC236}">
                <a16:creationId xmlns:a16="http://schemas.microsoft.com/office/drawing/2014/main" id="{6E94ABA5-86D2-1018-1DE3-2799ECD1B5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588" y="-103912"/>
            <a:ext cx="1603525" cy="160352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64F1866-1B31-C249-83A4-D4F8E3210703}"/>
              </a:ext>
            </a:extLst>
          </p:cNvPr>
          <p:cNvSpPr txBox="1"/>
          <p:nvPr/>
        </p:nvSpPr>
        <p:spPr>
          <a:xfrm>
            <a:off x="623887" y="1374936"/>
            <a:ext cx="10427349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200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/>
              </a:rPr>
              <a:t>Klient po dobu překlenovacího úvěru (PKÚ) </a:t>
            </a:r>
            <a:r>
              <a:rPr lang="cs-CZ" sz="2000" err="1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/>
              </a:rPr>
              <a:t>dospořuje</a:t>
            </a:r>
            <a:r>
              <a:rPr lang="cs-CZ" sz="200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/>
              </a:rPr>
              <a:t> na spořící účet a splácí úrok na úvěrový účet - dluh zůstává stejný. </a:t>
            </a:r>
            <a:r>
              <a:rPr lang="cs-CZ" sz="2000" b="1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/>
              </a:rPr>
              <a:t>Max. po 2 letech se překlopí do přiděleného úvěru</a:t>
            </a:r>
            <a:r>
              <a:rPr lang="cs-CZ" sz="200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/>
              </a:rPr>
              <a:t> (PDÚ) a splácí se anuitní splátka.</a:t>
            </a:r>
            <a:endParaRPr lang="cs-CZ">
              <a:solidFill>
                <a:srgbClr val="000000"/>
              </a:solidFill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>
              <a:solidFill>
                <a:srgbClr val="000000"/>
              </a:solidFill>
              <a:cs typeface="Calibri" panose="020F0502020204030204"/>
            </a:endParaRPr>
          </a:p>
        </p:txBody>
      </p:sp>
      <p:pic>
        <p:nvPicPr>
          <p:cNvPr id="6" name="Obrázek 5" descr="Obsah obrázku text, řada/pruh, diagram, Vykreslený graf&#10;&#10;Popis se vygeneroval automaticky.">
            <a:extLst>
              <a:ext uri="{FF2B5EF4-FFF2-40B4-BE49-F238E27FC236}">
                <a16:creationId xmlns:a16="http://schemas.microsoft.com/office/drawing/2014/main" id="{90B62B39-791E-CE52-2778-0C868AF0C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865" y="2579900"/>
            <a:ext cx="6358269" cy="347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48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t>4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8732E88-6344-51EB-3BB5-8DACDB531913}"/>
              </a:ext>
            </a:extLst>
          </p:cNvPr>
          <p:cNvSpPr/>
          <p:nvPr/>
        </p:nvSpPr>
        <p:spPr>
          <a:xfrm>
            <a:off x="1864659" y="6382871"/>
            <a:ext cx="1228165" cy="33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" name="Nadpis 5">
            <a:extLst>
              <a:ext uri="{FF2B5EF4-FFF2-40B4-BE49-F238E27FC236}">
                <a16:creationId xmlns:a16="http://schemas.microsoft.com/office/drawing/2014/main" id="{C859B71B-E9E0-DDFC-24E0-9478712F090F}"/>
              </a:ext>
            </a:extLst>
          </p:cNvPr>
          <p:cNvSpPr txBox="1">
            <a:spLocks/>
          </p:cNvSpPr>
          <p:nvPr/>
        </p:nvSpPr>
        <p:spPr>
          <a:xfrm>
            <a:off x="623887" y="476252"/>
            <a:ext cx="8867585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>
                <a:solidFill>
                  <a:srgbClr val="FF0000"/>
                </a:solidFill>
                <a:latin typeface="Source Sans Pro SemiBold"/>
                <a:ea typeface="Source Sans Pro SemiBold"/>
              </a:rPr>
              <a:t>PŮJČKA NA BYDLENÍ - NEZAJIŠTĚNÝ ÚVĚR OD MPSS</a:t>
            </a:r>
          </a:p>
        </p:txBody>
      </p:sp>
      <p:pic>
        <p:nvPicPr>
          <p:cNvPr id="5" name="Picture 6" descr="A stack of white paper with a red rubber band&#10;&#10;Description automatically generated with medium confidence">
            <a:extLst>
              <a:ext uri="{FF2B5EF4-FFF2-40B4-BE49-F238E27FC236}">
                <a16:creationId xmlns:a16="http://schemas.microsoft.com/office/drawing/2014/main" id="{6E94ABA5-86D2-1018-1DE3-2799ECD1B5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588" y="-103912"/>
            <a:ext cx="1603525" cy="1603525"/>
          </a:xfrm>
          <a:prstGeom prst="rect">
            <a:avLst/>
          </a:prstGeom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C5140F64-B098-400C-B18D-A86C0A0EF8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722270"/>
              </p:ext>
            </p:extLst>
          </p:nvPr>
        </p:nvGraphicFramePr>
        <p:xfrm>
          <a:off x="522767" y="1329069"/>
          <a:ext cx="10968411" cy="4503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0953">
                  <a:extLst>
                    <a:ext uri="{9D8B030D-6E8A-4147-A177-3AD203B41FA5}">
                      <a16:colId xmlns:a16="http://schemas.microsoft.com/office/drawing/2014/main" val="872463617"/>
                    </a:ext>
                  </a:extLst>
                </a:gridCol>
                <a:gridCol w="4593729">
                  <a:extLst>
                    <a:ext uri="{9D8B030D-6E8A-4147-A177-3AD203B41FA5}">
                      <a16:colId xmlns:a16="http://schemas.microsoft.com/office/drawing/2014/main" val="814776469"/>
                    </a:ext>
                  </a:extLst>
                </a:gridCol>
                <a:gridCol w="4593729">
                  <a:extLst>
                    <a:ext uri="{9D8B030D-6E8A-4147-A177-3AD203B41FA5}">
                      <a16:colId xmlns:a16="http://schemas.microsoft.com/office/drawing/2014/main" val="1459232736"/>
                    </a:ext>
                  </a:extLst>
                </a:gridCol>
              </a:tblGrid>
              <a:tr h="438593">
                <a:tc>
                  <a:txBody>
                    <a:bodyPr/>
                    <a:lstStyle/>
                    <a:p>
                      <a:endParaRPr lang="cs-CZ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>
                          <a:latin typeface="Source Sans Pro"/>
                          <a:ea typeface="Source Sans Pro"/>
                        </a:rPr>
                        <a:t>Do 1.000.000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>
                          <a:latin typeface="Source Sans Pro"/>
                          <a:ea typeface="Source Sans Pro"/>
                        </a:rPr>
                        <a:t>1.000.000 - 2.500.000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921737"/>
                  </a:ext>
                </a:extLst>
              </a:tr>
              <a:tr h="1139208"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latin typeface="Source Sans Pro"/>
                          <a:ea typeface="Source Sans Pro"/>
                        </a:rPr>
                        <a:t>do 15 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dirty="0">
                          <a:latin typeface="Source Sans Pro"/>
                          <a:ea typeface="Source Sans Pro"/>
                        </a:rPr>
                        <a:t>Standardní podmínky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cs-CZ" dirty="0">
                          <a:latin typeface="Source Sans Pro"/>
                          <a:ea typeface="Source Sans Pro"/>
                        </a:rPr>
                        <a:t>Neřešíme DSTI, pokud je úvěrová angažovanost klienta do 5 mil. Kč, pokud je vyšší, tak DSTI musí být do 65%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endParaRPr lang="cs-CZ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cs-CZ" dirty="0">
                          <a:latin typeface="Source Sans Pro"/>
                          <a:ea typeface="Source Sans Pro"/>
                        </a:rPr>
                        <a:t>Nelze financovat nájemní bydlení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cs-CZ" dirty="0">
                          <a:latin typeface="Source Sans Pro"/>
                          <a:ea typeface="Source Sans Pro"/>
                        </a:rPr>
                        <a:t>DSTI do 45%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cs-CZ" dirty="0">
                          <a:latin typeface="Source Sans Pro"/>
                          <a:ea typeface="Source Sans Pro"/>
                        </a:rPr>
                        <a:t>Bonitní klient na splatnost 15 let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cs-CZ" dirty="0">
                          <a:latin typeface="Source Sans Pro"/>
                          <a:ea typeface="Source Sans Pro"/>
                        </a:rPr>
                        <a:t>Max. AR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693667"/>
                  </a:ext>
                </a:extLst>
              </a:tr>
              <a:tr h="1139208"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latin typeface="Source Sans Pro"/>
                          <a:ea typeface="Source Sans Pro"/>
                        </a:rPr>
                        <a:t>15 – 20 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>
                          <a:latin typeface="Source Sans Pro"/>
                          <a:ea typeface="Source Sans Pro"/>
                        </a:rPr>
                        <a:t>Nelze financovat nájemní bydlení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cs-CZ">
                          <a:latin typeface="Source Sans Pro"/>
                          <a:ea typeface="Source Sans Pro"/>
                        </a:rPr>
                        <a:t>DSTI do 45%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930338"/>
                  </a:ext>
                </a:extLst>
              </a:tr>
              <a:tr h="1139208"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latin typeface="Source Sans Pro"/>
                          <a:ea typeface="Source Sans Pro"/>
                        </a:rPr>
                        <a:t>20 – 25 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dirty="0">
                          <a:latin typeface="Source Sans Pro"/>
                          <a:ea typeface="Source Sans Pro"/>
                        </a:rPr>
                        <a:t>Pro Půjčku na udržitelné bydlení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cs-CZ" dirty="0">
                          <a:latin typeface="Source Sans Pro"/>
                          <a:ea typeface="Source Sans Pro"/>
                        </a:rPr>
                        <a:t>DSTI do 40%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cs-CZ" dirty="0">
                          <a:latin typeface="Source Sans Pro"/>
                          <a:ea typeface="Source Sans Pro"/>
                        </a:rPr>
                        <a:t>Bonitní klient na splatnost 15 let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cs-CZ" dirty="0">
                          <a:latin typeface="Source Sans Pro"/>
                          <a:ea typeface="Source Sans Pro"/>
                        </a:rPr>
                        <a:t>RŽP (smrt a trvalá invalidita)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cs-CZ" dirty="0">
                          <a:latin typeface="Source Sans Pro"/>
                          <a:ea typeface="Source Sans Pro"/>
                        </a:rPr>
                        <a:t>Max. AR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cs-CZ" dirty="0">
                          <a:latin typeface="Source Sans Pro"/>
                          <a:ea typeface="Source Sans Pro"/>
                        </a:rPr>
                        <a:t>Pro Půjčku na udržitelné bydlení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cs-CZ" dirty="0">
                          <a:latin typeface="Source Sans Pro"/>
                          <a:ea typeface="Source Sans Pro"/>
                        </a:rPr>
                        <a:t>DSTI do 40%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cs-CZ" dirty="0">
                          <a:latin typeface="Source Sans Pro"/>
                          <a:ea typeface="Source Sans Pro"/>
                        </a:rPr>
                        <a:t>Bonitní klient na splatnost 15 let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cs-CZ" dirty="0">
                          <a:latin typeface="Source Sans Pro"/>
                          <a:ea typeface="Source Sans Pro"/>
                        </a:rPr>
                        <a:t>RŽP (smrt a trvalá invalidita)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cs-CZ" dirty="0">
                          <a:latin typeface="Source Sans Pro"/>
                          <a:ea typeface="Source Sans Pro"/>
                        </a:rPr>
                        <a:t>Max. AR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545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8861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t>5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8732E88-6344-51EB-3BB5-8DACDB531913}"/>
              </a:ext>
            </a:extLst>
          </p:cNvPr>
          <p:cNvSpPr/>
          <p:nvPr/>
        </p:nvSpPr>
        <p:spPr>
          <a:xfrm>
            <a:off x="1864659" y="6382871"/>
            <a:ext cx="1228165" cy="33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" name="Nadpis 5">
            <a:extLst>
              <a:ext uri="{FF2B5EF4-FFF2-40B4-BE49-F238E27FC236}">
                <a16:creationId xmlns:a16="http://schemas.microsoft.com/office/drawing/2014/main" id="{C859B71B-E9E0-DDFC-24E0-9478712F090F}"/>
              </a:ext>
            </a:extLst>
          </p:cNvPr>
          <p:cNvSpPr txBox="1">
            <a:spLocks/>
          </p:cNvSpPr>
          <p:nvPr/>
        </p:nvSpPr>
        <p:spPr>
          <a:xfrm>
            <a:off x="623887" y="476252"/>
            <a:ext cx="8675561" cy="4431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PŮJČKA NA UDRŽITELNÉ BYDLENÍ</a:t>
            </a:r>
          </a:p>
        </p:txBody>
      </p:sp>
      <p:pic>
        <p:nvPicPr>
          <p:cNvPr id="5" name="Picture 6" descr="A stack of white paper with a red rubber band&#10;&#10;Description automatically generated with medium confidence">
            <a:extLst>
              <a:ext uri="{FF2B5EF4-FFF2-40B4-BE49-F238E27FC236}">
                <a16:creationId xmlns:a16="http://schemas.microsoft.com/office/drawing/2014/main" id="{6E94ABA5-86D2-1018-1DE3-2799ECD1B5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588" y="-103912"/>
            <a:ext cx="1603525" cy="160352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751CF7B-60D8-A642-E0AE-25478656301D}"/>
              </a:ext>
            </a:extLst>
          </p:cNvPr>
          <p:cNvSpPr txBox="1"/>
          <p:nvPr/>
        </p:nvSpPr>
        <p:spPr>
          <a:xfrm>
            <a:off x="623887" y="1170197"/>
            <a:ext cx="10879265" cy="52322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lr>
                <a:srgbClr val="E9041E"/>
              </a:buClr>
              <a:buFont typeface="Wingdings"/>
              <a:buChar char="ü"/>
            </a:pP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Úvěr na financování </a:t>
            </a:r>
            <a:r>
              <a:rPr lang="cs-CZ" sz="2000" b="1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energetických úspor a ekologicky šetrných řešení pro bydlení</a:t>
            </a:r>
          </a:p>
          <a:p>
            <a:pPr marL="285750" indent="-285750">
              <a:buClr>
                <a:srgbClr val="E9041E"/>
              </a:buClr>
              <a:buFont typeface="Wingdings"/>
              <a:buChar char="ü"/>
            </a:pPr>
            <a:endParaRPr lang="cs-CZ" sz="20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pPr marL="285750" indent="-285750">
              <a:buClr>
                <a:srgbClr val="E9041E"/>
              </a:buClr>
              <a:buFont typeface="Wingdings"/>
              <a:buChar char="ü"/>
            </a:pPr>
            <a:r>
              <a:rPr lang="cs-CZ" sz="2000" b="1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Min. 50% úvěru</a:t>
            </a: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 musí být použito na níže uvedené položky:</a:t>
            </a:r>
          </a:p>
          <a:p>
            <a:pPr marL="800100" lvl="1" indent="-342900">
              <a:buClr>
                <a:srgbClr val="E9041E"/>
              </a:buClr>
              <a:buSzPct val="98000"/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Calibri" panose="020F0502020204030204"/>
              </a:rPr>
              <a:t>fotovoltaická elektrárna, tepelná čerpadla, kotle na biomasu</a:t>
            </a:r>
          </a:p>
          <a:p>
            <a:pPr marL="800100" lvl="1" indent="-342900">
              <a:buClr>
                <a:srgbClr val="E9041E"/>
              </a:buClr>
              <a:buSzPct val="98000"/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Calibri" panose="020F0502020204030204"/>
              </a:rPr>
              <a:t>systém pro přípravu teplé vody s využitím solárních panelů či tepelného čerpadla</a:t>
            </a:r>
          </a:p>
          <a:p>
            <a:pPr marL="800100" lvl="1" indent="-342900">
              <a:buClr>
                <a:srgbClr val="E9041E"/>
              </a:buClr>
              <a:buSzPct val="98000"/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Calibri" panose="020F0502020204030204"/>
              </a:rPr>
              <a:t>zateplení budovy, výměna oken, rekuperační jednotky, stínící technika, atd.</a:t>
            </a:r>
          </a:p>
          <a:p>
            <a:pPr marL="800100" lvl="1" indent="-342900">
              <a:buClr>
                <a:srgbClr val="E9041E"/>
              </a:buClr>
              <a:buSzPct val="98000"/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Calibri" panose="020F0502020204030204"/>
              </a:rPr>
              <a:t>nádrže, jímky a systémy čištění odpadních vod/dešťových, zelené střechy a fasády, atd.</a:t>
            </a:r>
          </a:p>
          <a:p>
            <a:endParaRPr lang="cs-CZ" sz="8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pPr marL="342900" indent="-342900">
              <a:buClr>
                <a:srgbClr val="E9041E"/>
              </a:buClr>
              <a:buFont typeface="Wingdings"/>
              <a:buChar char="ü"/>
            </a:pPr>
            <a:r>
              <a:rPr lang="cs-CZ" sz="2000" b="1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Úroková sazba:</a:t>
            </a:r>
            <a:endParaRPr lang="cs-CZ" sz="2000" dirty="0">
              <a:solidFill>
                <a:srgbClr val="000000"/>
              </a:solidFill>
              <a:latin typeface="Source Sans Pro"/>
              <a:ea typeface="Source Sans Pro"/>
              <a:cs typeface="Calibri" panose="020F0502020204030204"/>
            </a:endParaRPr>
          </a:p>
          <a:p>
            <a:pPr>
              <a:buClr>
                <a:srgbClr val="E9041E"/>
              </a:buClr>
            </a:pPr>
            <a:r>
              <a:rPr lang="cs-CZ" sz="2000" b="1" dirty="0">
                <a:solidFill>
                  <a:srgbClr val="FF0000"/>
                </a:solidFill>
                <a:latin typeface="Source Sans Pro"/>
                <a:ea typeface="Source Sans Pro"/>
                <a:cs typeface="Calibri" panose="020F0502020204030204"/>
              </a:rPr>
              <a:t>   5,39%</a:t>
            </a: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 </a:t>
            </a:r>
            <a:r>
              <a:rPr lang="cs-CZ" sz="2000" b="1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 </a:t>
            </a: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- sazba garantovaná na 3 roky</a:t>
            </a:r>
            <a:endParaRPr lang="en-US" sz="2000" dirty="0">
              <a:solidFill>
                <a:srgbClr val="000000"/>
              </a:solidFill>
              <a:latin typeface="Source Sans Pro"/>
              <a:ea typeface="Source Sans Pro"/>
              <a:cs typeface="Calibri" panose="020F0502020204030204"/>
            </a:endParaRPr>
          </a:p>
          <a:p>
            <a:r>
              <a:rPr lang="cs-CZ" sz="2000" b="1" dirty="0">
                <a:solidFill>
                  <a:srgbClr val="FF0000"/>
                </a:solidFill>
                <a:latin typeface="Source Sans Pro"/>
                <a:ea typeface="Source Sans Pro"/>
                <a:cs typeface="Calibri" panose="020F0502020204030204"/>
              </a:rPr>
              <a:t>       5,59% </a:t>
            </a:r>
            <a:r>
              <a:rPr lang="cs-CZ" sz="2000" b="1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 </a:t>
            </a: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- sazba garantovaná na 5 let</a:t>
            </a:r>
            <a:endParaRPr lang="en-US" sz="2000" dirty="0">
              <a:solidFill>
                <a:srgbClr val="000000"/>
              </a:solidFill>
              <a:latin typeface="Source Sans Pro"/>
              <a:ea typeface="Source Sans Pro"/>
              <a:cs typeface="Calibri" panose="020F0502020204030204"/>
            </a:endParaRPr>
          </a:p>
          <a:p>
            <a:pPr>
              <a:buClr>
                <a:srgbClr val="E9041E"/>
              </a:buClr>
            </a:pPr>
            <a:r>
              <a:rPr lang="cs-CZ" sz="2000" b="1" dirty="0">
                <a:solidFill>
                  <a:srgbClr val="FF0000"/>
                </a:solidFill>
                <a:latin typeface="Source Sans Pro"/>
                <a:ea typeface="Source Sans Pro"/>
                <a:cs typeface="Calibri" panose="020F0502020204030204"/>
              </a:rPr>
              <a:t>  </a:t>
            </a: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  </a:t>
            </a:r>
            <a:endParaRPr lang="cs-CZ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85750" indent="-285750">
              <a:buClr>
                <a:srgbClr val="E9041E"/>
              </a:buClr>
              <a:buFont typeface="Wingdings"/>
              <a:buChar char="ü"/>
            </a:pP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Půjčka na udržitelné bydlení </a:t>
            </a:r>
            <a:r>
              <a:rPr lang="cs-CZ" sz="2000" b="1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ČEZ/</a:t>
            </a:r>
            <a:r>
              <a:rPr lang="cs-CZ" sz="2000" b="1" dirty="0" err="1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Vekra</a:t>
            </a:r>
            <a:r>
              <a:rPr lang="cs-CZ" sz="2000" b="1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/</a:t>
            </a:r>
            <a:r>
              <a:rPr lang="cs-CZ" sz="2000" b="1" dirty="0" err="1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Weinerberger</a:t>
            </a: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 sazba </a:t>
            </a:r>
            <a:r>
              <a:rPr lang="cs-CZ" sz="2000" b="1" dirty="0">
                <a:solidFill>
                  <a:srgbClr val="FF0000"/>
                </a:solidFill>
                <a:latin typeface="Source Sans Pro"/>
                <a:ea typeface="Source Sans Pro"/>
                <a:cs typeface="Calibri" panose="020F0502020204030204"/>
              </a:rPr>
              <a:t>5,09/5,29%</a:t>
            </a:r>
            <a:endParaRPr lang="cs-CZ" sz="2000" dirty="0">
              <a:latin typeface="Source Sans Pro"/>
              <a:ea typeface="Source Sans Pro"/>
              <a:cs typeface="Calibri"/>
            </a:endParaRPr>
          </a:p>
          <a:p>
            <a:pPr marL="285750" indent="-285750">
              <a:lnSpc>
                <a:spcPct val="150000"/>
              </a:lnSpc>
              <a:buClr>
                <a:srgbClr val="E9041E"/>
              </a:buClr>
              <a:buFont typeface="Wingdings"/>
              <a:buChar char="ü"/>
            </a:pP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Čerpání musí být zahájeno a ukončeno do </a:t>
            </a:r>
            <a:r>
              <a:rPr lang="cs-CZ" sz="2000" b="1" dirty="0">
                <a:solidFill>
                  <a:srgbClr val="E9041E"/>
                </a:solidFill>
                <a:latin typeface="Source Sans Pro"/>
                <a:ea typeface="Source Sans Pro"/>
                <a:cs typeface="Calibri" panose="020F0502020204030204"/>
              </a:rPr>
              <a:t>18 měsíců</a:t>
            </a:r>
          </a:p>
          <a:p>
            <a:pPr marL="285750" indent="-285750">
              <a:lnSpc>
                <a:spcPct val="150000"/>
              </a:lnSpc>
              <a:buClr>
                <a:srgbClr val="E9041E"/>
              </a:buClr>
              <a:buFont typeface="Wingdings"/>
              <a:buChar char="ü"/>
            </a:pP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Výše úvěru max. </a:t>
            </a:r>
            <a:r>
              <a:rPr lang="cs-CZ" sz="2000" b="1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2.500.000 Kč</a:t>
            </a: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9808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ázek 24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ACEBEC96-5443-E6A5-FF0E-C9F0845AF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17" y="4493199"/>
            <a:ext cx="2552590" cy="1758581"/>
          </a:xfrm>
          <a:prstGeom prst="rect">
            <a:avLst/>
          </a:prstGeom>
        </p:spPr>
      </p:pic>
      <p:pic>
        <p:nvPicPr>
          <p:cNvPr id="29" name="Obrázek 28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D51BC72E-CC06-D2DD-4B74-E616621C0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75" y="3103278"/>
            <a:ext cx="2917860" cy="1917451"/>
          </a:xfrm>
          <a:prstGeom prst="rect">
            <a:avLst/>
          </a:prstGeom>
        </p:spPr>
      </p:pic>
      <p:pic>
        <p:nvPicPr>
          <p:cNvPr id="31" name="Obrázek 30" descr="Obsah obrázku text, snímek obrazovky, Písmo, design&#10;&#10;Popis byl vytvořen automaticky">
            <a:extLst>
              <a:ext uri="{FF2B5EF4-FFF2-40B4-BE49-F238E27FC236}">
                <a16:creationId xmlns:a16="http://schemas.microsoft.com/office/drawing/2014/main" id="{24014671-F2C6-689B-EFDC-0AC6354717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147" y="4439766"/>
            <a:ext cx="3099059" cy="1793770"/>
          </a:xfrm>
          <a:prstGeom prst="rect">
            <a:avLst/>
          </a:prstGeom>
        </p:spPr>
      </p:pic>
      <p:pic>
        <p:nvPicPr>
          <p:cNvPr id="19" name="Obrázek 18" descr="Obsah obrázku text, snímek obrazovky, Písmo, logo&#10;&#10;Popis byl vytvořen automaticky">
            <a:extLst>
              <a:ext uri="{FF2B5EF4-FFF2-40B4-BE49-F238E27FC236}">
                <a16:creationId xmlns:a16="http://schemas.microsoft.com/office/drawing/2014/main" id="{1779EA35-9E59-8C35-8FBA-55311A1A0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71" y="3181874"/>
            <a:ext cx="2508668" cy="880129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FADD5D6D-4814-EE5A-6C4B-E894AE918CF5}"/>
              </a:ext>
            </a:extLst>
          </p:cNvPr>
          <p:cNvSpPr txBox="1"/>
          <p:nvPr/>
        </p:nvSpPr>
        <p:spPr>
          <a:xfrm>
            <a:off x="142874" y="1655863"/>
            <a:ext cx="7685615" cy="13895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48000" tIns="48000" rIns="48000" bIns="48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Nově spuštěný web </a:t>
            </a:r>
            <a:r>
              <a:rPr kumimoji="0" lang="cs-CZ" sz="1200" b="1" i="0" u="sng" strike="noStrike" kern="1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www.energetickeuspory.cz</a:t>
            </a:r>
            <a:endParaRPr kumimoji="0" lang="cs-CZ" sz="1200" b="1" i="0" u="sng" strike="noStrike" kern="1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 webu je k dispozici kalkulačka, která klientovi navrhne řešení na míru a vypočítá orientační výši energetických úspor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 jednom místě přinášíme zákazníkům možnost komplexního řešení energeticky úsporné rekonstrukce, která jim pomůže snížit náklady za energie, zahrnující i pomoc se získáním dotací a výhodné financování. 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1010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1010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376732-5AE3-445E-B942-13D40C95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17" y="519924"/>
            <a:ext cx="11328000" cy="246158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Energetické úspory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63170EE-FCCD-48AE-BD27-5B8ED85FA8B5}"/>
              </a:ext>
            </a:extLst>
          </p:cNvPr>
          <p:cNvSpPr/>
          <p:nvPr/>
        </p:nvSpPr>
        <p:spPr>
          <a:xfrm>
            <a:off x="4667251" y="6321898"/>
            <a:ext cx="2480426" cy="40275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010101"/>
              </a:solidFill>
              <a:effectLst/>
              <a:uLnTx/>
              <a:uFillTx/>
              <a:latin typeface="Source Sans Pro"/>
              <a:ea typeface="Source Sans Pro" pitchFamily="34" charset="0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DF593FB-D594-60D5-300A-137B6A419193}"/>
              </a:ext>
            </a:extLst>
          </p:cNvPr>
          <p:cNvSpPr txBox="1"/>
          <p:nvPr/>
        </p:nvSpPr>
        <p:spPr>
          <a:xfrm>
            <a:off x="433917" y="1170323"/>
            <a:ext cx="8263289" cy="3739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48000" tIns="48000" rIns="48000" bIns="48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Spolupráce MPSS (skupina KB); ČEZ a VEKRA a </a:t>
            </a:r>
            <a:r>
              <a:rPr kumimoji="0" lang="cs-CZ" sz="1800" b="1" i="0" u="none" strike="noStrike" kern="1200" cap="none" spc="0" normalizeH="0" baseline="0" noProof="0" err="1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wienerberger</a:t>
            </a: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1010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1C37BAA-6AF9-874D-840A-23BC8C76FC8D}"/>
              </a:ext>
            </a:extLst>
          </p:cNvPr>
          <p:cNvSpPr/>
          <p:nvPr/>
        </p:nvSpPr>
        <p:spPr>
          <a:xfrm>
            <a:off x="308033" y="6270652"/>
            <a:ext cx="2480426" cy="40275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010101"/>
              </a:solidFill>
              <a:effectLst/>
              <a:uLnTx/>
              <a:uFillTx/>
              <a:latin typeface="Source Sans Pro"/>
              <a:ea typeface="Source Sans Pro" pitchFamily="34" charset="0"/>
              <a:cs typeface="+mn-cs"/>
            </a:endParaRPr>
          </a:p>
        </p:txBody>
      </p:sp>
      <p:pic>
        <p:nvPicPr>
          <p:cNvPr id="1026" name="x_image001.png@01DA3E44.0F6AB2C0">
            <a:extLst>
              <a:ext uri="{FF2B5EF4-FFF2-40B4-BE49-F238E27FC236}">
                <a16:creationId xmlns:a16="http://schemas.microsoft.com/office/drawing/2014/main" id="{64EA1A24-933A-822B-47D3-9A184787F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9318" b="1368"/>
          <a:stretch/>
        </p:blipFill>
        <p:spPr bwMode="auto">
          <a:xfrm>
            <a:off x="308033" y="6233537"/>
            <a:ext cx="832610" cy="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 descr="Obsah obrázku Barevnost, list&#10;&#10;Popis byl vytvořen automaticky">
            <a:extLst>
              <a:ext uri="{FF2B5EF4-FFF2-40B4-BE49-F238E27FC236}">
                <a16:creationId xmlns:a16="http://schemas.microsoft.com/office/drawing/2014/main" id="{62799B15-F4F5-E8AB-39D0-3C1C81BBD3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27" y="1267578"/>
            <a:ext cx="3003853" cy="1599642"/>
          </a:xfrm>
          <a:prstGeom prst="rect">
            <a:avLst/>
          </a:prstGeom>
        </p:spPr>
      </p:pic>
      <p:grpSp>
        <p:nvGrpSpPr>
          <p:cNvPr id="10" name="Group 6">
            <a:extLst>
              <a:ext uri="{FF2B5EF4-FFF2-40B4-BE49-F238E27FC236}">
                <a16:creationId xmlns:a16="http://schemas.microsoft.com/office/drawing/2014/main" id="{41DAC8C9-AD77-B952-CD75-55E6CCD03A7A}"/>
              </a:ext>
            </a:extLst>
          </p:cNvPr>
          <p:cNvGrpSpPr/>
          <p:nvPr/>
        </p:nvGrpSpPr>
        <p:grpSpPr>
          <a:xfrm>
            <a:off x="8019837" y="2575580"/>
            <a:ext cx="3725491" cy="2422804"/>
            <a:chOff x="2209800" y="1047894"/>
            <a:chExt cx="7772400" cy="4762211"/>
          </a:xfrm>
        </p:grpSpPr>
        <p:pic>
          <p:nvPicPr>
            <p:cNvPr id="12" name="Picture 7">
              <a:extLst>
                <a:ext uri="{FF2B5EF4-FFF2-40B4-BE49-F238E27FC236}">
                  <a16:creationId xmlns:a16="http://schemas.microsoft.com/office/drawing/2014/main" id="{1C7527C8-CBE4-B1EF-AE86-5EB634DA1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09800" y="1047894"/>
              <a:ext cx="7772400" cy="4762211"/>
            </a:xfrm>
            <a:prstGeom prst="rect">
              <a:avLst/>
            </a:prstGeom>
          </p:spPr>
        </p:pic>
        <p:pic>
          <p:nvPicPr>
            <p:cNvPr id="13" name="Picture 8" descr="A screenshot of a computer screen&#10;&#10;Description automatically generated with low confidence">
              <a:extLst>
                <a:ext uri="{FF2B5EF4-FFF2-40B4-BE49-F238E27FC236}">
                  <a16:creationId xmlns:a16="http://schemas.microsoft.com/office/drawing/2014/main" id="{9DA36C91-A889-BAB2-C516-E952995AC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6100" y="1288156"/>
              <a:ext cx="6019767" cy="3909321"/>
            </a:xfrm>
            <a:prstGeom prst="roundRect">
              <a:avLst>
                <a:gd name="adj" fmla="val 1967"/>
              </a:avLst>
            </a:prstGeom>
          </p:spPr>
        </p:pic>
      </p:grpSp>
      <p:sp>
        <p:nvSpPr>
          <p:cNvPr id="6" name="Znak plus 5">
            <a:extLst>
              <a:ext uri="{FF2B5EF4-FFF2-40B4-BE49-F238E27FC236}">
                <a16:creationId xmlns:a16="http://schemas.microsoft.com/office/drawing/2014/main" id="{70747145-D838-CC1C-4C86-B927ACBD4947}"/>
              </a:ext>
            </a:extLst>
          </p:cNvPr>
          <p:cNvSpPr/>
          <p:nvPr/>
        </p:nvSpPr>
        <p:spPr>
          <a:xfrm>
            <a:off x="2458967" y="4004891"/>
            <a:ext cx="94891" cy="75985"/>
          </a:xfrm>
          <a:prstGeom prst="mathPlus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10101"/>
              </a:solidFill>
              <a:effectLst/>
              <a:uLnTx/>
              <a:uFillTx/>
              <a:latin typeface="Source Sans Pro"/>
              <a:ea typeface="Source Sans Pro" pitchFamily="34" charset="0"/>
              <a:cs typeface="+mn-cs"/>
            </a:endParaRPr>
          </a:p>
        </p:txBody>
      </p:sp>
      <p:sp>
        <p:nvSpPr>
          <p:cNvPr id="9" name="Znak plus 8">
            <a:extLst>
              <a:ext uri="{FF2B5EF4-FFF2-40B4-BE49-F238E27FC236}">
                <a16:creationId xmlns:a16="http://schemas.microsoft.com/office/drawing/2014/main" id="{88B4A85C-C9E1-E986-A768-FC68FC081AB9}"/>
              </a:ext>
            </a:extLst>
          </p:cNvPr>
          <p:cNvSpPr/>
          <p:nvPr/>
        </p:nvSpPr>
        <p:spPr>
          <a:xfrm>
            <a:off x="3605842" y="5836638"/>
            <a:ext cx="284672" cy="322622"/>
          </a:xfrm>
          <a:prstGeom prst="mathPlus">
            <a:avLst>
              <a:gd name="adj1" fmla="val 0"/>
            </a:avLst>
          </a:prstGeom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10101"/>
              </a:solidFill>
              <a:effectLst/>
              <a:uLnTx/>
              <a:uFillTx/>
              <a:latin typeface="Source Sans Pro"/>
              <a:ea typeface="Source Sans Pro" pitchFamily="34" charset="0"/>
              <a:cs typeface="+mn-cs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7D3F813-8AC2-4FC8-818F-F6D1D85F7871}"/>
              </a:ext>
            </a:extLst>
          </p:cNvPr>
          <p:cNvSpPr txBox="1"/>
          <p:nvPr/>
        </p:nvSpPr>
        <p:spPr>
          <a:xfrm>
            <a:off x="9299275" y="232802"/>
            <a:ext cx="2691443" cy="626701"/>
          </a:xfrm>
          <a:prstGeom prst="rect">
            <a:avLst/>
          </a:prstGeom>
          <a:ln w="31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POZOR:</a:t>
            </a: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Od 1.2.2025 změna sazby 5,09%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Od 2/2025 nový partner </a:t>
            </a:r>
            <a:r>
              <a:rPr kumimoji="0" lang="cs-CZ" sz="12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Wienerberger</a:t>
            </a: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A8D572F-603A-BD22-5A02-EF0BA7D8E898}"/>
              </a:ext>
            </a:extLst>
          </p:cNvPr>
          <p:cNvSpPr txBox="1"/>
          <p:nvPr/>
        </p:nvSpPr>
        <p:spPr>
          <a:xfrm>
            <a:off x="2070155" y="3339559"/>
            <a:ext cx="726728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E55F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5,09%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237742A4-5421-2499-3280-8D8626BE8464}"/>
              </a:ext>
            </a:extLst>
          </p:cNvPr>
          <p:cNvCxnSpPr>
            <a:cxnSpLocks/>
          </p:cNvCxnSpPr>
          <p:nvPr/>
        </p:nvCxnSpPr>
        <p:spPr>
          <a:xfrm flipV="1">
            <a:off x="1708105" y="3786982"/>
            <a:ext cx="345366" cy="17730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Obrázek 26" descr="Obsah obrázku dům, okno, snímek obrazovky, střecha&#10;&#10;Popis byl vytvořen automaticky">
            <a:extLst>
              <a:ext uri="{FF2B5EF4-FFF2-40B4-BE49-F238E27FC236}">
                <a16:creationId xmlns:a16="http://schemas.microsoft.com/office/drawing/2014/main" id="{0A1840F0-2FD7-4937-FDFF-9CB6F0DCAB0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93" y="2685183"/>
            <a:ext cx="2885412" cy="2026033"/>
          </a:xfrm>
          <a:prstGeom prst="rect">
            <a:avLst/>
          </a:prstGeom>
        </p:spPr>
      </p:pic>
      <p:pic>
        <p:nvPicPr>
          <p:cNvPr id="1025" name="Obrázek 1024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238595AD-903A-B7F7-723D-9652710F1A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750" y="5319888"/>
            <a:ext cx="2888230" cy="54106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DD42467-87F5-D459-0185-B780692B7F02}"/>
              </a:ext>
            </a:extLst>
          </p:cNvPr>
          <p:cNvSpPr txBox="1"/>
          <p:nvPr/>
        </p:nvSpPr>
        <p:spPr>
          <a:xfrm>
            <a:off x="489915" y="4198415"/>
            <a:ext cx="1677128" cy="811367"/>
          </a:xfrm>
          <a:prstGeom prst="rect">
            <a:avLst/>
          </a:prstGeom>
          <a:ln w="31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2,95% </a:t>
            </a:r>
            <a:r>
              <a:rPr kumimoji="0" lang="cs-CZ" sz="12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p.a</a:t>
            </a:r>
            <a:r>
              <a:rPr kumimoji="0" lang="cs-CZ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Možnost zvýhodněného úvěru na NZÚ </a:t>
            </a:r>
            <a:r>
              <a:rPr kumimoji="0" lang="cs-CZ" sz="12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Light</a:t>
            </a: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pro projekty se zateplením</a:t>
            </a: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881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t>7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8732E88-6344-51EB-3BB5-8DACDB531913}"/>
              </a:ext>
            </a:extLst>
          </p:cNvPr>
          <p:cNvSpPr/>
          <p:nvPr/>
        </p:nvSpPr>
        <p:spPr>
          <a:xfrm>
            <a:off x="1864659" y="6382871"/>
            <a:ext cx="1228165" cy="33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" name="Nadpis 5">
            <a:extLst>
              <a:ext uri="{FF2B5EF4-FFF2-40B4-BE49-F238E27FC236}">
                <a16:creationId xmlns:a16="http://schemas.microsoft.com/office/drawing/2014/main" id="{C859B71B-E9E0-DDFC-24E0-9478712F090F}"/>
              </a:ext>
            </a:extLst>
          </p:cNvPr>
          <p:cNvSpPr txBox="1">
            <a:spLocks/>
          </p:cNvSpPr>
          <p:nvPr/>
        </p:nvSpPr>
        <p:spPr>
          <a:xfrm>
            <a:off x="623887" y="476252"/>
            <a:ext cx="8675561" cy="4431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PŮJČKA NA DRUŽSTEVNÍ BYDLENÍ</a:t>
            </a:r>
          </a:p>
        </p:txBody>
      </p:sp>
      <p:pic>
        <p:nvPicPr>
          <p:cNvPr id="5" name="Picture 6" descr="A stack of white paper with a red rubber band&#10;&#10;Description automatically generated with medium confidence">
            <a:extLst>
              <a:ext uri="{FF2B5EF4-FFF2-40B4-BE49-F238E27FC236}">
                <a16:creationId xmlns:a16="http://schemas.microsoft.com/office/drawing/2014/main" id="{6E94ABA5-86D2-1018-1DE3-2799ECD1B5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588" y="-103912"/>
            <a:ext cx="1603525" cy="160352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0B011FF-C519-8828-8007-339FED5690E4}"/>
              </a:ext>
            </a:extLst>
          </p:cNvPr>
          <p:cNvSpPr txBox="1"/>
          <p:nvPr/>
        </p:nvSpPr>
        <p:spPr>
          <a:xfrm>
            <a:off x="624565" y="1209274"/>
            <a:ext cx="11179579" cy="5324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Clr>
                <a:srgbClr val="E9041E"/>
              </a:buClr>
              <a:buFont typeface="Wingdings" panose="05000000000000000000" pitchFamily="2" charset="2"/>
              <a:buChar char="ü"/>
            </a:pPr>
            <a:r>
              <a:rPr lang="cs-CZ" sz="200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Úvěr dle limitu v aplikaci eKmen2 </a:t>
            </a:r>
            <a:r>
              <a:rPr lang="cs-CZ" sz="2000" b="1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od 250.000 Kč do 3.500.000 Kč</a:t>
            </a:r>
            <a:endParaRPr lang="en-US" sz="2000">
              <a:solidFill>
                <a:srgbClr val="000000"/>
              </a:solidFill>
              <a:latin typeface="Source Sans Pro"/>
              <a:ea typeface="Source Sans Pro"/>
              <a:cs typeface="Calibri" panose="020F0502020204030204"/>
            </a:endParaRPr>
          </a:p>
          <a:p>
            <a:pPr marL="342900" indent="-342900">
              <a:buClr>
                <a:srgbClr val="E9041E"/>
              </a:buClr>
              <a:buFont typeface="Wingdings"/>
              <a:buChar char="ü"/>
            </a:pPr>
            <a:endParaRPr lang="cs-CZ" sz="2000" b="1">
              <a:solidFill>
                <a:srgbClr val="000000"/>
              </a:solidFill>
              <a:latin typeface="Source Sans Pro"/>
              <a:ea typeface="Source Sans Pro"/>
              <a:cs typeface="Calibri" panose="020F0502020204030204"/>
            </a:endParaRPr>
          </a:p>
          <a:p>
            <a:pPr marL="342900" indent="-342900">
              <a:buClr>
                <a:srgbClr val="E9041E"/>
              </a:buClr>
              <a:buFont typeface="Wingdings" panose="05000000000000000000" pitchFamily="2" charset="2"/>
              <a:buChar char="ü"/>
            </a:pPr>
            <a:r>
              <a:rPr lang="cs-CZ" sz="2000" b="1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Úroková sazba:</a:t>
            </a:r>
            <a:endParaRPr lang="cs-CZ" sz="2000">
              <a:solidFill>
                <a:srgbClr val="000000"/>
              </a:solidFill>
              <a:latin typeface="Source Sans Pro"/>
              <a:ea typeface="Source Sans Pro"/>
              <a:cs typeface="Calibri" panose="020F0502020204030204"/>
            </a:endParaRPr>
          </a:p>
          <a:p>
            <a:r>
              <a:rPr lang="cs-CZ" sz="2000" b="1">
                <a:solidFill>
                  <a:srgbClr val="FF0000"/>
                </a:solidFill>
                <a:latin typeface="Source Sans Pro"/>
                <a:ea typeface="Source Sans Pro"/>
                <a:cs typeface="Calibri" panose="020F0502020204030204"/>
              </a:rPr>
              <a:t>       5,39%</a:t>
            </a:r>
            <a:r>
              <a:rPr lang="cs-CZ" sz="200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 </a:t>
            </a:r>
            <a:r>
              <a:rPr lang="cs-CZ" sz="2000" b="1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 </a:t>
            </a:r>
            <a:r>
              <a:rPr lang="cs-CZ" sz="200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- sazba garantovaná na 3 roky</a:t>
            </a:r>
            <a:endParaRPr lang="en-US" sz="2000">
              <a:solidFill>
                <a:srgbClr val="000000"/>
              </a:solidFill>
              <a:latin typeface="Source Sans Pro"/>
              <a:ea typeface="Source Sans Pro"/>
              <a:cs typeface="Calibri" panose="020F0502020204030204"/>
            </a:endParaRPr>
          </a:p>
          <a:p>
            <a:r>
              <a:rPr lang="cs-CZ" sz="2000" b="1">
                <a:solidFill>
                  <a:srgbClr val="FF0000"/>
                </a:solidFill>
                <a:latin typeface="Source Sans Pro"/>
                <a:ea typeface="Source Sans Pro"/>
                <a:cs typeface="Calibri" panose="020F0502020204030204"/>
              </a:rPr>
              <a:t>       5,59% </a:t>
            </a:r>
            <a:r>
              <a:rPr lang="cs-CZ" sz="2000" b="1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 </a:t>
            </a:r>
            <a:r>
              <a:rPr lang="cs-CZ" sz="200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- sazba garantovaná na 5 let</a:t>
            </a:r>
            <a:endParaRPr lang="en-US" sz="2000">
              <a:solidFill>
                <a:srgbClr val="000000"/>
              </a:solidFill>
              <a:latin typeface="Source Sans Pro"/>
              <a:ea typeface="Source Sans Pro"/>
              <a:cs typeface="Calibri" panose="020F0502020204030204"/>
            </a:endParaRPr>
          </a:p>
          <a:p>
            <a:pPr marL="342900" indent="-342900">
              <a:buClr>
                <a:srgbClr val="E9041E"/>
              </a:buClr>
              <a:buFont typeface="Wingdings" panose="05000000000000000000" pitchFamily="2" charset="2"/>
              <a:buChar char="ü"/>
            </a:pPr>
            <a:endParaRPr lang="cs-CZ" sz="2000">
              <a:solidFill>
                <a:srgbClr val="000000"/>
              </a:solidFill>
              <a:latin typeface="Source Sans Pro"/>
              <a:ea typeface="Source Sans Pro"/>
              <a:cs typeface="Calibri" panose="020F0502020204030204"/>
            </a:endParaRPr>
          </a:p>
          <a:p>
            <a:pPr marL="342900" indent="-342900">
              <a:buClr>
                <a:srgbClr val="E9041E"/>
              </a:buClr>
              <a:buFont typeface="Wingdings" panose="05000000000000000000" pitchFamily="2" charset="2"/>
              <a:buChar char="ü"/>
            </a:pPr>
            <a:r>
              <a:rPr lang="cs-CZ" sz="2000" b="1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Min. 10% vlastní zdroje</a:t>
            </a:r>
            <a:r>
              <a:rPr lang="cs-CZ" sz="200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 z kupní ceny u úvěru nad 2,5 mil</a:t>
            </a:r>
          </a:p>
          <a:p>
            <a:endParaRPr lang="cs-CZ" sz="100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r>
              <a:rPr lang="cs-CZ" sz="2000" b="1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Splatnost do 20 let:</a:t>
            </a:r>
          </a:p>
          <a:p>
            <a:pPr marL="342900" indent="-342900">
              <a:buClr>
                <a:srgbClr val="E9041E"/>
              </a:buClr>
              <a:buFont typeface="Wingdings" panose="05000000000000000000" pitchFamily="2" charset="2"/>
              <a:buChar char="ü"/>
            </a:pPr>
            <a:r>
              <a:rPr lang="cs-CZ" sz="200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DSTI do 45%</a:t>
            </a:r>
          </a:p>
          <a:p>
            <a:pPr marL="342900" indent="-342900">
              <a:buClr>
                <a:srgbClr val="E9041E"/>
              </a:buClr>
              <a:buFont typeface="Wingdings" panose="05000000000000000000" pitchFamily="2" charset="2"/>
              <a:buChar char="ü"/>
            </a:pPr>
            <a:r>
              <a:rPr lang="cs-CZ" sz="200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U úvěrů nad 15 let je nutné, aby klient prošel na bonitu s 15 letou splatností</a:t>
            </a:r>
          </a:p>
          <a:p>
            <a:endParaRPr lang="cs-CZ" sz="100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r>
              <a:rPr lang="cs-CZ" sz="2000" b="1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Splatnost 20 – 25 let:</a:t>
            </a:r>
          </a:p>
          <a:p>
            <a:pPr marL="342900" indent="-342900">
              <a:buClr>
                <a:srgbClr val="E9041E"/>
              </a:buClr>
              <a:buFont typeface="Wingdings" panose="05000000000000000000" pitchFamily="2" charset="2"/>
              <a:buChar char="ü"/>
            </a:pPr>
            <a:r>
              <a:rPr lang="cs-CZ" sz="200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DSTI do 40%</a:t>
            </a:r>
          </a:p>
          <a:p>
            <a:pPr marL="342900" indent="-342900">
              <a:buClr>
                <a:srgbClr val="E9041E"/>
              </a:buClr>
              <a:buFont typeface="Wingdings" panose="05000000000000000000" pitchFamily="2" charset="2"/>
              <a:buChar char="ü"/>
            </a:pPr>
            <a:r>
              <a:rPr lang="cs-CZ" sz="200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Klient musí být bonitní na splátku s 15 letou splatností</a:t>
            </a:r>
          </a:p>
          <a:p>
            <a:pPr marL="342900" indent="-342900">
              <a:buClr>
                <a:srgbClr val="E9041E"/>
              </a:buClr>
              <a:buFont typeface="Wingdings" panose="05000000000000000000" pitchFamily="2" charset="2"/>
              <a:buChar char="ü"/>
            </a:pPr>
            <a:r>
              <a:rPr lang="cs-CZ" sz="200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Stanovy družstva musí umožňovat převod družstevního podílu (prodej družstevního bytu) bez souhlasu družstva a/nebo</a:t>
            </a:r>
            <a:endParaRPr lang="cs-CZ" sz="2000">
              <a:latin typeface="Source Sans Pro"/>
              <a:ea typeface="Source Sans Pro"/>
            </a:endParaRPr>
          </a:p>
          <a:p>
            <a:pPr marL="342900" indent="-342900">
              <a:buClr>
                <a:srgbClr val="E9041E"/>
              </a:buClr>
              <a:buFont typeface="Wingdings" panose="05000000000000000000" pitchFamily="2" charset="2"/>
              <a:buChar char="ü"/>
            </a:pPr>
            <a:r>
              <a:rPr lang="cs-CZ" sz="200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Vypořádací podíl bude reprezentovat min. 90% financované částky bankou (zůstatkový podíl v BD)</a:t>
            </a:r>
          </a:p>
        </p:txBody>
      </p:sp>
    </p:spTree>
    <p:extLst>
      <p:ext uri="{BB962C8B-B14F-4D97-AF65-F5344CB8AC3E}">
        <p14:creationId xmlns:p14="http://schemas.microsoft.com/office/powerpoint/2010/main" val="4034990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t>8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8732E88-6344-51EB-3BB5-8DACDB531913}"/>
              </a:ext>
            </a:extLst>
          </p:cNvPr>
          <p:cNvSpPr/>
          <p:nvPr/>
        </p:nvSpPr>
        <p:spPr>
          <a:xfrm>
            <a:off x="1864659" y="6382871"/>
            <a:ext cx="1228165" cy="33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" name="Nadpis 5">
            <a:extLst>
              <a:ext uri="{FF2B5EF4-FFF2-40B4-BE49-F238E27FC236}">
                <a16:creationId xmlns:a16="http://schemas.microsoft.com/office/drawing/2014/main" id="{C859B71B-E9E0-DDFC-24E0-9478712F090F}"/>
              </a:ext>
            </a:extLst>
          </p:cNvPr>
          <p:cNvSpPr txBox="1">
            <a:spLocks/>
          </p:cNvSpPr>
          <p:nvPr/>
        </p:nvSpPr>
        <p:spPr>
          <a:xfrm>
            <a:off x="779959" y="476252"/>
            <a:ext cx="8519489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PŮJČKA – OPRAV DŮM PO BABIČCE</a:t>
            </a:r>
          </a:p>
        </p:txBody>
      </p:sp>
      <p:pic>
        <p:nvPicPr>
          <p:cNvPr id="5" name="Picture 6" descr="A stack of white paper with a red rubber band&#10;&#10;Description automatically generated with medium confidence">
            <a:extLst>
              <a:ext uri="{FF2B5EF4-FFF2-40B4-BE49-F238E27FC236}">
                <a16:creationId xmlns:a16="http://schemas.microsoft.com/office/drawing/2014/main" id="{6E94ABA5-86D2-1018-1DE3-2799ECD1B5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588" y="-103912"/>
            <a:ext cx="1603525" cy="160352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ADAF261-2C39-D4B7-A077-9127DD2AEC9F}"/>
              </a:ext>
            </a:extLst>
          </p:cNvPr>
          <p:cNvSpPr txBox="1"/>
          <p:nvPr/>
        </p:nvSpPr>
        <p:spPr>
          <a:xfrm>
            <a:off x="779959" y="947537"/>
            <a:ext cx="10427349" cy="56015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E9041E"/>
              </a:buClr>
            </a:pPr>
            <a:r>
              <a:rPr lang="cs-CZ" sz="2000" dirty="0">
                <a:latin typeface="Source Sans Pro"/>
                <a:ea typeface="Source Sans Pro"/>
                <a:cs typeface="Calibri"/>
              </a:rPr>
              <a:t>Nezajištěný úvěrový produkt na </a:t>
            </a:r>
            <a:r>
              <a:rPr lang="cs-CZ" sz="2000" b="1" dirty="0">
                <a:latin typeface="Source Sans Pro"/>
                <a:ea typeface="Source Sans Pro"/>
                <a:cs typeface="Calibri"/>
              </a:rPr>
              <a:t>financování dotačního titulu – Oprav dům po babičce</a:t>
            </a:r>
          </a:p>
          <a:p>
            <a:pPr>
              <a:buClr>
                <a:srgbClr val="E9041E"/>
              </a:buClr>
            </a:pPr>
            <a:endParaRPr lang="cs-CZ" sz="2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342900" indent="-342900">
              <a:buClr>
                <a:srgbClr val="E9041E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Úroková sazba </a:t>
            </a:r>
            <a:r>
              <a:rPr lang="cs-CZ" sz="2000" b="1" dirty="0">
                <a:solidFill>
                  <a:srgbClr val="FF0000"/>
                </a:solidFill>
                <a:latin typeface="Source Sans Pro"/>
                <a:ea typeface="Source Sans Pro"/>
                <a:cs typeface="Calibri" panose="020F0502020204030204"/>
              </a:rPr>
              <a:t>2,95%</a:t>
            </a: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 (sazba fixovaná po celou dobu splácení)</a:t>
            </a:r>
          </a:p>
          <a:p>
            <a:pPr marL="342900" indent="-342900">
              <a:buClr>
                <a:srgbClr val="E9041E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Splatnost úvěru min. </a:t>
            </a:r>
            <a:r>
              <a:rPr lang="cs-CZ" sz="2000" b="1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10 let</a:t>
            </a: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, max. </a:t>
            </a:r>
            <a:r>
              <a:rPr lang="cs-CZ" sz="2000" b="1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25 let</a:t>
            </a: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 (nad 20 let splatnosti je potřeba doložit RŽP)</a:t>
            </a:r>
          </a:p>
          <a:p>
            <a:pPr marL="342900" indent="-342900">
              <a:buClr>
                <a:srgbClr val="E9041E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Max. výše je </a:t>
            </a:r>
            <a:r>
              <a:rPr lang="cs-CZ" sz="2000" b="1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dvojnásobek přiznané dotace</a:t>
            </a: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, max. 2.500.000 Kč</a:t>
            </a:r>
          </a:p>
          <a:p>
            <a:pPr marL="342900" indent="-342900">
              <a:buClr>
                <a:srgbClr val="E9041E"/>
              </a:buClr>
              <a:buFont typeface="Wingdings" panose="05000000000000000000" pitchFamily="2" charset="2"/>
              <a:buChar char="ü"/>
            </a:pPr>
            <a:endParaRPr lang="cs-CZ" sz="2000" dirty="0">
              <a:solidFill>
                <a:srgbClr val="000000"/>
              </a:solidFill>
              <a:latin typeface="Source Sans Pro"/>
              <a:ea typeface="Source Sans Pro"/>
              <a:cs typeface="Calibri" panose="020F0502020204030204"/>
            </a:endParaRPr>
          </a:p>
          <a:p>
            <a:pPr marL="342900" indent="-342900">
              <a:buClr>
                <a:srgbClr val="E9041E"/>
              </a:buClr>
              <a:buFont typeface="Wingdings"/>
              <a:buChar char="ü"/>
            </a:pP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Dokument </a:t>
            </a:r>
            <a:r>
              <a:rPr lang="cs-CZ" sz="2000" b="1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Rozhodnutí ministra + rozpočet/projekt </a:t>
            </a: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se dokládá až k čerpání úvěru</a:t>
            </a:r>
            <a:endParaRPr lang="cs-CZ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Clr>
                <a:srgbClr val="E9041E"/>
              </a:buClr>
              <a:buFont typeface="Wingdings" panose="05000000000000000000" pitchFamily="2" charset="2"/>
              <a:buChar char="ü"/>
            </a:pPr>
            <a:endParaRPr lang="cs-CZ" sz="2000" b="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pPr marL="342900" indent="-342900">
              <a:buClr>
                <a:srgbClr val="E9041E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Lhůta na zahájení čerpání/dočerpání je </a:t>
            </a:r>
            <a:r>
              <a:rPr lang="cs-CZ" sz="2000" b="1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18 měsíců</a:t>
            </a: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, ale čerpání musí proběhnout do 2 let od potvrzení přiznané dotace</a:t>
            </a:r>
          </a:p>
          <a:p>
            <a:pPr marL="342900" indent="-342900">
              <a:buClr>
                <a:srgbClr val="E9041E"/>
              </a:buClr>
              <a:buFont typeface="Wingdings" panose="05000000000000000000" pitchFamily="2" charset="2"/>
              <a:buChar char="ü"/>
            </a:pPr>
            <a:endParaRPr lang="cs-CZ" sz="20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pPr marL="342900" indent="-342900">
              <a:buClr>
                <a:srgbClr val="E9041E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Úvěr je možné částečně i celý </a:t>
            </a:r>
            <a:r>
              <a:rPr lang="cs-CZ" sz="2000" b="1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zdarma doplatit</a:t>
            </a:r>
          </a:p>
          <a:p>
            <a:pPr marL="342900" indent="-342900">
              <a:buClr>
                <a:srgbClr val="E9041E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Od 1. února 2025 se okruh možných žadatelů o půjčku rozšiřuje. </a:t>
            </a:r>
            <a:r>
              <a:rPr lang="cs-CZ" sz="2000" b="1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O půjčku může žádat i další vlastník nemovitosti, který není žadatelem o dotaci</a:t>
            </a:r>
          </a:p>
          <a:p>
            <a:pPr marL="342900" indent="-342900">
              <a:buClr>
                <a:srgbClr val="E9041E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Půjčku není možné využít </a:t>
            </a:r>
            <a:r>
              <a:rPr lang="cs-CZ" sz="2000" b="1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na financování jiného účelu</a:t>
            </a:r>
          </a:p>
          <a:p>
            <a:pPr marL="342900" indent="-342900">
              <a:buClr>
                <a:srgbClr val="E9041E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Lze financovat pouze položky, kterou jsou </a:t>
            </a:r>
            <a:r>
              <a:rPr lang="cs-CZ" sz="2000" b="1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"způsobilými výdaji"</a:t>
            </a: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 z hlediska žádosti o dotaci</a:t>
            </a:r>
          </a:p>
          <a:p>
            <a:pPr marL="342900" indent="-342900">
              <a:buClr>
                <a:srgbClr val="E9041E"/>
              </a:buClr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Čerpání úvěru proběhne ihned </a:t>
            </a: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po žádosti o čerpání (není nutné čekat na potvrzení ze SFŽP)</a:t>
            </a:r>
          </a:p>
          <a:p>
            <a:pPr marL="285750" indent="-285750">
              <a:buFont typeface="Wingdings"/>
              <a:buChar char="ü"/>
            </a:pPr>
            <a:endParaRPr lang="cs-CZ" dirty="0">
              <a:solidFill>
                <a:srgbClr val="000000"/>
              </a:solidFill>
              <a:latin typeface="Calibri" panose="020F0502020204030204"/>
              <a:ea typeface="Calibri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77652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84920-FDC7-A15B-4262-E57702A01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5BDB59-B1CC-86DE-793B-A3CDC5DE4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t>9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A9574A23-973C-1D59-C0B2-1585A2923DA6}"/>
              </a:ext>
            </a:extLst>
          </p:cNvPr>
          <p:cNvSpPr/>
          <p:nvPr/>
        </p:nvSpPr>
        <p:spPr>
          <a:xfrm>
            <a:off x="1864659" y="6382871"/>
            <a:ext cx="1228165" cy="33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" name="Nadpis 5">
            <a:extLst>
              <a:ext uri="{FF2B5EF4-FFF2-40B4-BE49-F238E27FC236}">
                <a16:creationId xmlns:a16="http://schemas.microsoft.com/office/drawing/2014/main" id="{DD0ABB81-1F9A-9C40-9E2B-EFCE421B42EE}"/>
              </a:ext>
            </a:extLst>
          </p:cNvPr>
          <p:cNvSpPr txBox="1">
            <a:spLocks/>
          </p:cNvSpPr>
          <p:nvPr/>
        </p:nvSpPr>
        <p:spPr>
          <a:xfrm>
            <a:off x="779959" y="476252"/>
            <a:ext cx="8519489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>
                <a:solidFill>
                  <a:srgbClr val="FF0000"/>
                </a:solidFill>
                <a:latin typeface="Source Sans Pro SemiBold"/>
                <a:ea typeface="Source Sans Pro SemiBold"/>
              </a:rPr>
              <a:t>PŮJČKA na kofinancování dotací - NZÚ </a:t>
            </a:r>
            <a:r>
              <a:rPr lang="cs-CZ" sz="3200" b="1" err="1">
                <a:solidFill>
                  <a:srgbClr val="FF0000"/>
                </a:solidFill>
                <a:latin typeface="Source Sans Pro SemiBold"/>
                <a:ea typeface="Source Sans Pro SemiBold"/>
              </a:rPr>
              <a:t>Light</a:t>
            </a:r>
            <a:endParaRPr lang="cs-CZ" sz="3200" b="1" err="1">
              <a:solidFill>
                <a:srgbClr val="FF0000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pic>
        <p:nvPicPr>
          <p:cNvPr id="5" name="Picture 6" descr="A stack of white paper with a red rubber band&#10;&#10;Description automatically generated with medium confidence">
            <a:extLst>
              <a:ext uri="{FF2B5EF4-FFF2-40B4-BE49-F238E27FC236}">
                <a16:creationId xmlns:a16="http://schemas.microsoft.com/office/drawing/2014/main" id="{D2131C7C-282F-1C29-E0D6-DBE0D5950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588" y="-103912"/>
            <a:ext cx="1603525" cy="160352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665F592-5509-337C-E9CE-C1444631450E}"/>
              </a:ext>
            </a:extLst>
          </p:cNvPr>
          <p:cNvSpPr txBox="1"/>
          <p:nvPr/>
        </p:nvSpPr>
        <p:spPr>
          <a:xfrm>
            <a:off x="771103" y="1170197"/>
            <a:ext cx="10427349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2000" b="1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Od 3. dubna 2025</a:t>
            </a: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 - financování Půjčkou na kofinancování dotací - </a:t>
            </a:r>
            <a:r>
              <a:rPr lang="cs-CZ" sz="2000" b="1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další dotační titul – NZÚ </a:t>
            </a:r>
            <a:r>
              <a:rPr lang="cs-CZ" sz="2000" b="1" dirty="0" err="1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Light</a:t>
            </a:r>
            <a:endParaRPr lang="cs-CZ" sz="2000" b="1" dirty="0">
              <a:solidFill>
                <a:srgbClr val="000000"/>
              </a:solidFill>
              <a:latin typeface="Source Sans Pro"/>
              <a:ea typeface="Source Sans Pro"/>
              <a:cs typeface="Calibri" panose="020F0502020204030204"/>
            </a:endParaRPr>
          </a:p>
          <a:p>
            <a:pPr>
              <a:buClr>
                <a:srgbClr val="E9041E"/>
              </a:buClr>
            </a:pPr>
            <a:endParaRPr lang="cs-CZ" sz="20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342900" indent="-342900">
              <a:buClr>
                <a:srgbClr val="E9041E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Úroková sazba </a:t>
            </a:r>
            <a:r>
              <a:rPr lang="cs-CZ" sz="2000" b="1" dirty="0">
                <a:solidFill>
                  <a:srgbClr val="FF0000"/>
                </a:solidFill>
                <a:latin typeface="Source Sans Pro"/>
                <a:ea typeface="Source Sans Pro"/>
                <a:cs typeface="Calibri" panose="020F0502020204030204"/>
              </a:rPr>
              <a:t>2,95%</a:t>
            </a: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 (sazba fixovaná po celou dobu splácení)</a:t>
            </a:r>
          </a:p>
          <a:p>
            <a:pPr>
              <a:buClr>
                <a:srgbClr val="E9041E"/>
              </a:buClr>
            </a:pPr>
            <a:endParaRPr lang="cs-CZ" sz="2000" dirty="0">
              <a:solidFill>
                <a:srgbClr val="000000"/>
              </a:solidFill>
              <a:latin typeface="Source Sans Pro"/>
              <a:ea typeface="Source Sans Pro"/>
              <a:cs typeface="Calibri" panose="020F0502020204030204"/>
            </a:endParaRPr>
          </a:p>
          <a:p>
            <a:pPr marL="342900" indent="-342900">
              <a:buClr>
                <a:srgbClr val="E9041E"/>
              </a:buClr>
              <a:buFont typeface="Wingdings"/>
              <a:buChar char="ü"/>
            </a:pP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Dokument </a:t>
            </a:r>
            <a:r>
              <a:rPr lang="cs-CZ" sz="2000" b="1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Rozhodnutí ministra </a:t>
            </a: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může být doloženo až k čerpání</a:t>
            </a:r>
            <a:endParaRPr lang="cs-CZ" sz="2000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Clr>
                <a:srgbClr val="E9041E"/>
              </a:buClr>
              <a:buFont typeface="Wingdings"/>
              <a:buChar char="ü"/>
            </a:pP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Rozhodnutí ministra musí obsahovat v článku I. ustanovení - Žádost je způsobilá k poskytnutí zvýhodněného úvěru na kofinancování z výzvy </a:t>
            </a:r>
            <a:r>
              <a:rPr lang="cs-CZ" sz="2000" dirty="0" err="1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HOUSEnerg</a:t>
            </a: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 č. 1/2024/FN: ANO</a:t>
            </a:r>
            <a:endParaRPr lang="cs-CZ" sz="20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pPr marL="342900" indent="-342900">
              <a:buClr>
                <a:srgbClr val="E9041E"/>
              </a:buClr>
              <a:buFont typeface="Wingdings" panose="05000000000000000000" pitchFamily="2" charset="2"/>
              <a:buChar char="ü"/>
            </a:pPr>
            <a:endParaRPr lang="cs-CZ" sz="2000" b="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pPr marL="342900" indent="-342900">
              <a:buClr>
                <a:srgbClr val="E9041E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00000"/>
                </a:solidFill>
                <a:ea typeface="+mn-lt"/>
                <a:cs typeface="+mn-lt"/>
              </a:rPr>
              <a:t>Jedním z opatření musí být </a:t>
            </a:r>
            <a:r>
              <a:rPr lang="cs-CZ" sz="2000" b="1" dirty="0">
                <a:solidFill>
                  <a:srgbClr val="000000"/>
                </a:solidFill>
                <a:ea typeface="+mn-lt"/>
                <a:cs typeface="+mn-lt"/>
              </a:rPr>
              <a:t>dílčí zateplení</a:t>
            </a:r>
            <a:endParaRPr lang="cs-CZ" sz="2000" b="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pPr marL="342900" indent="-342900">
              <a:buClr>
                <a:srgbClr val="E9041E"/>
              </a:buClr>
              <a:buFont typeface="Wingdings" panose="05000000000000000000" pitchFamily="2" charset="2"/>
              <a:buChar char="ü"/>
            </a:pPr>
            <a:endParaRPr lang="cs-CZ" sz="20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pPr marL="342900" indent="-342900">
              <a:buClr>
                <a:srgbClr val="E9041E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00000"/>
                </a:solidFill>
                <a:latin typeface="Source Sans Pro"/>
                <a:ea typeface="Source Sans Pro"/>
                <a:cs typeface="Calibri" panose="020F0502020204030204"/>
              </a:rPr>
              <a:t>Ostatní podmínky jsou stejné jako u </a:t>
            </a:r>
            <a:r>
              <a:rPr lang="cs-CZ" sz="2000" dirty="0">
                <a:solidFill>
                  <a:srgbClr val="000000"/>
                </a:solidFill>
                <a:ea typeface="+mn-lt"/>
                <a:cs typeface="+mn-lt"/>
              </a:rPr>
              <a:t>NZÚ – Oprav dům po babičce</a:t>
            </a:r>
            <a:endParaRPr lang="cs-CZ" dirty="0"/>
          </a:p>
          <a:p>
            <a:pPr marL="342900" indent="-342900">
              <a:buClr>
                <a:srgbClr val="E9041E"/>
              </a:buClr>
              <a:buFont typeface="Wingdings" panose="05000000000000000000" pitchFamily="2" charset="2"/>
              <a:buChar char="ü"/>
            </a:pPr>
            <a:endParaRPr lang="cs-CZ" sz="2000" dirty="0">
              <a:solidFill>
                <a:srgbClr val="000000"/>
              </a:solidFill>
              <a:latin typeface="Source Sans Pro"/>
              <a:ea typeface="Source Sans Pro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492117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2463</Words>
  <Application>Microsoft Office PowerPoint</Application>
  <PresentationFormat>Širokoúhlá obrazovka</PresentationFormat>
  <Paragraphs>304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4" baseType="lpstr">
      <vt:lpstr>Arial</vt:lpstr>
      <vt:lpstr>Arial Black</vt:lpstr>
      <vt:lpstr>Arial Narrow</vt:lpstr>
      <vt:lpstr>Calibri</vt:lpstr>
      <vt:lpstr>Calibri Light</vt:lpstr>
      <vt:lpstr>Quicksand Light</vt:lpstr>
      <vt:lpstr>Segoe UI</vt:lpstr>
      <vt:lpstr>Source Sans Pro</vt:lpstr>
      <vt:lpstr>Source Sans Pro SemiBold</vt:lpstr>
      <vt:lpstr>Wingdings</vt:lpstr>
      <vt:lpstr>Wingdings,Sans-Serif</vt:lpstr>
      <vt:lpstr>Motiv Office</vt:lpstr>
      <vt:lpstr>NEZAJIŠTĚNÉ ÚVĚRY</vt:lpstr>
      <vt:lpstr>Prezentace aplikace PowerPoint</vt:lpstr>
      <vt:lpstr>Prezentace aplikace PowerPoint</vt:lpstr>
      <vt:lpstr>Prezentace aplikace PowerPoint</vt:lpstr>
      <vt:lpstr>Prezentace aplikace PowerPoint</vt:lpstr>
      <vt:lpstr>Energetické úspory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Mastna Olga</dc:creator>
  <cp:lastModifiedBy>Mastna Olga</cp:lastModifiedBy>
  <cp:revision>11</cp:revision>
  <dcterms:created xsi:type="dcterms:W3CDTF">2025-04-23T11:07:43Z</dcterms:created>
  <dcterms:modified xsi:type="dcterms:W3CDTF">2025-07-22T06:19:12Z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76d9757-80ae-4c87-b4d7-9ffa7a0710d0_Enabled">
    <vt:lpwstr>true</vt:lpwstr>
  </property>
  <property fmtid="{D5CDD505-2E9C-101B-9397-08002B2CF9AE}" pid="3" name="MSIP_Label_076d9757-80ae-4c87-b4d7-9ffa7a0710d0_SetDate">
    <vt:lpwstr>2025-07-22T06:19:12Z</vt:lpwstr>
  </property>
  <property fmtid="{D5CDD505-2E9C-101B-9397-08002B2CF9AE}" pid="4" name="MSIP_Label_076d9757-80ae-4c87-b4d7-9ffa7a0710d0_Method">
    <vt:lpwstr>Standard</vt:lpwstr>
  </property>
  <property fmtid="{D5CDD505-2E9C-101B-9397-08002B2CF9AE}" pid="5" name="MSIP_Label_076d9757-80ae-4c87-b4d7-9ffa7a0710d0_Name">
    <vt:lpwstr>076d9757-80ae-4c87-b4d7-9ffa7a0710d0</vt:lpwstr>
  </property>
  <property fmtid="{D5CDD505-2E9C-101B-9397-08002B2CF9AE}" pid="6" name="MSIP_Label_076d9757-80ae-4c87-b4d7-9ffa7a0710d0_SiteId">
    <vt:lpwstr>c79e7c80-cff5-4503-b468-3702cea89272</vt:lpwstr>
  </property>
  <property fmtid="{D5CDD505-2E9C-101B-9397-08002B2CF9AE}" pid="7" name="MSIP_Label_076d9757-80ae-4c87-b4d7-9ffa7a0710d0_ActionId">
    <vt:lpwstr>b6a07280-0e29-4a2a-a909-9c85c067119a</vt:lpwstr>
  </property>
  <property fmtid="{D5CDD505-2E9C-101B-9397-08002B2CF9AE}" pid="8" name="MSIP_Label_076d9757-80ae-4c87-b4d7-9ffa7a0710d0_ContentBits">
    <vt:lpwstr>0</vt:lpwstr>
  </property>
  <property fmtid="{D5CDD505-2E9C-101B-9397-08002B2CF9AE}" pid="9" name="Kod_Duvernosti">
    <vt:lpwstr>KB_C1_INTERNAL_992521</vt:lpwstr>
  </property>
</Properties>
</file>