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404" r:id="rId5"/>
    <p:sldId id="405" r:id="rId6"/>
    <p:sldId id="460" r:id="rId7"/>
    <p:sldId id="429" r:id="rId8"/>
    <p:sldId id="454" r:id="rId9"/>
    <p:sldId id="462" r:id="rId10"/>
    <p:sldId id="461" r:id="rId11"/>
    <p:sldId id="414" r:id="rId12"/>
    <p:sldId id="415" r:id="rId13"/>
    <p:sldId id="456" r:id="rId14"/>
    <p:sldId id="420" r:id="rId15"/>
    <p:sldId id="410" r:id="rId16"/>
    <p:sldId id="457" r:id="rId17"/>
  </p:sldIdLst>
  <p:sldSz cx="9144000" cy="6858000" type="screen4x3"/>
  <p:notesSz cx="6797675" cy="987425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ter Tomáš" initials="WT" lastIdx="1" clrIdx="0">
    <p:extLst>
      <p:ext uri="{19B8F6BF-5375-455C-9EA6-DF929625EA0E}">
        <p15:presenceInfo xmlns:p15="http://schemas.microsoft.com/office/powerpoint/2012/main" userId="S::991421a@vsskb.cz::89d6513f-5f65-4268-ac49-224f9bc633a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00AEEF"/>
    <a:srgbClr val="FF0000"/>
    <a:srgbClr val="FF0066"/>
    <a:srgbClr val="CC6600"/>
    <a:srgbClr val="FF9900"/>
    <a:srgbClr val="9900CC"/>
    <a:srgbClr val="CC99FF"/>
    <a:srgbClr val="FF505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38B1855-1B75-4FBE-930C-398BA8C253C6}" styleName="Styl s motivem 2 – zvýraznění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81818" autoAdjust="0"/>
  </p:normalViewPr>
  <p:slideViewPr>
    <p:cSldViewPr>
      <p:cViewPr varScale="1">
        <p:scale>
          <a:sx n="60" d="100"/>
          <a:sy n="60" d="100"/>
        </p:scale>
        <p:origin x="1528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4600" cy="4924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939" tIns="45468" rIns="90939" bIns="45468" numCol="1" anchor="t" anchorCtr="0" compatLnSpc="1">
            <a:prstTxWarp prst="textNoShape">
              <a:avLst/>
            </a:prstTxWarp>
          </a:bodyPr>
          <a:lstStyle>
            <a:lvl1pPr defTabSz="909638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487" y="1"/>
            <a:ext cx="2946188" cy="4924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939" tIns="45468" rIns="90939" bIns="45468" numCol="1" anchor="t" anchorCtr="0" compatLnSpc="1">
            <a:prstTxWarp prst="textNoShape">
              <a:avLst/>
            </a:prstTxWarp>
          </a:bodyPr>
          <a:lstStyle>
            <a:lvl1pPr algn="r" defTabSz="909638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81800"/>
            <a:ext cx="2944600" cy="4924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939" tIns="45468" rIns="90939" bIns="45468" numCol="1" anchor="b" anchorCtr="0" compatLnSpc="1">
            <a:prstTxWarp prst="textNoShape">
              <a:avLst/>
            </a:prstTxWarp>
          </a:bodyPr>
          <a:lstStyle>
            <a:lvl1pPr defTabSz="909638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487" y="9381800"/>
            <a:ext cx="2946188" cy="4924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939" tIns="45468" rIns="90939" bIns="45468" numCol="1" anchor="b" anchorCtr="0" compatLnSpc="1">
            <a:prstTxWarp prst="textNoShape">
              <a:avLst/>
            </a:prstTxWarp>
          </a:bodyPr>
          <a:lstStyle>
            <a:lvl1pPr algn="r" defTabSz="909638" eaLnBrk="1" hangingPunct="1">
              <a:defRPr sz="1200" smtClean="0"/>
            </a:lvl1pPr>
          </a:lstStyle>
          <a:p>
            <a:pPr>
              <a:defRPr/>
            </a:pPr>
            <a:fld id="{2A800ED2-EC19-4674-B801-25891BAC92B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299900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4600" cy="4924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939" tIns="45468" rIns="90939" bIns="45468" numCol="1" anchor="t" anchorCtr="0" compatLnSpc="1">
            <a:prstTxWarp prst="textNoShape">
              <a:avLst/>
            </a:prstTxWarp>
          </a:bodyPr>
          <a:lstStyle>
            <a:lvl1pPr defTabSz="909638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487" y="1"/>
            <a:ext cx="2946188" cy="4924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939" tIns="45468" rIns="90939" bIns="45468" numCol="1" anchor="t" anchorCtr="0" compatLnSpc="1">
            <a:prstTxWarp prst="textNoShape">
              <a:avLst/>
            </a:prstTxWarp>
          </a:bodyPr>
          <a:lstStyle>
            <a:lvl1pPr algn="r" defTabSz="909638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8688" y="739775"/>
            <a:ext cx="4937125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889" y="4689323"/>
            <a:ext cx="4983903" cy="444467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939" tIns="45468" rIns="90939" bIns="454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81800"/>
            <a:ext cx="2944600" cy="4924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939" tIns="45468" rIns="90939" bIns="45468" numCol="1" anchor="b" anchorCtr="0" compatLnSpc="1">
            <a:prstTxWarp prst="textNoShape">
              <a:avLst/>
            </a:prstTxWarp>
          </a:bodyPr>
          <a:lstStyle>
            <a:lvl1pPr defTabSz="909638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487" y="9381800"/>
            <a:ext cx="2946188" cy="4924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939" tIns="45468" rIns="90939" bIns="45468" numCol="1" anchor="b" anchorCtr="0" compatLnSpc="1">
            <a:prstTxWarp prst="textNoShape">
              <a:avLst/>
            </a:prstTxWarp>
          </a:bodyPr>
          <a:lstStyle>
            <a:lvl1pPr algn="r" defTabSz="909638" eaLnBrk="1" hangingPunct="1">
              <a:defRPr sz="1200" smtClean="0"/>
            </a:lvl1pPr>
          </a:lstStyle>
          <a:p>
            <a:pPr>
              <a:defRPr/>
            </a:pPr>
            <a:fld id="{FE53C2D1-493A-47DE-9BE9-4B5F5B5982F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88127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E53C2D1-493A-47DE-9BE9-4B5F5B5982FE}" type="slidenum">
              <a:rPr lang="cs-CZ" altLang="cs-CZ" smtClean="0"/>
              <a:pPr>
                <a:defRPr/>
              </a:pPr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177186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53C2D1-493A-47DE-9BE9-4B5F5B5982FE}" type="slidenum">
              <a:rPr lang="cs-CZ" altLang="cs-CZ" smtClean="0"/>
              <a:pPr>
                <a:defRPr/>
              </a:pPr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820193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53C2D1-493A-47DE-9BE9-4B5F5B5982FE}" type="slidenum">
              <a:rPr lang="cs-CZ" altLang="cs-CZ" smtClean="0"/>
              <a:pPr>
                <a:defRPr/>
              </a:pPr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109756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53C2D1-493A-47DE-9BE9-4B5F5B5982FE}" type="slidenum">
              <a:rPr lang="cs-CZ" altLang="cs-CZ" smtClean="0"/>
              <a:pPr>
                <a:defRPr/>
              </a:pPr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749394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53C2D1-493A-47DE-9BE9-4B5F5B5982FE}" type="slidenum">
              <a:rPr lang="cs-CZ" altLang="cs-CZ" smtClean="0"/>
              <a:pPr>
                <a:defRPr/>
              </a:pPr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84909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4988"/>
            <a:ext cx="9144000" cy="215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ětiúhelník 4"/>
          <p:cNvSpPr/>
          <p:nvPr/>
        </p:nvSpPr>
        <p:spPr>
          <a:xfrm>
            <a:off x="0" y="2733677"/>
            <a:ext cx="4679950" cy="1008062"/>
          </a:xfrm>
          <a:prstGeom prst="homePlate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pic>
        <p:nvPicPr>
          <p:cNvPr id="6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925" y="5634038"/>
            <a:ext cx="1419225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526088"/>
            <a:ext cx="1096963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Pětiúhelník 13"/>
          <p:cNvSpPr/>
          <p:nvPr/>
        </p:nvSpPr>
        <p:spPr>
          <a:xfrm>
            <a:off x="-8313" y="3644900"/>
            <a:ext cx="3880226" cy="792163"/>
          </a:xfrm>
          <a:prstGeom prst="homePlate">
            <a:avLst/>
          </a:prstGeom>
          <a:solidFill>
            <a:schemeClr val="bg1"/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4000" y="2765413"/>
            <a:ext cx="3815952" cy="8421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Klepnutím lze upravit styl předlohy nadpisů.</a:t>
            </a:r>
            <a:endParaRPr lang="cs-CZ" noProof="0" dirty="0"/>
          </a:p>
        </p:txBody>
      </p:sp>
      <p:sp>
        <p:nvSpPr>
          <p:cNvPr id="9" name="Pětiúhelník 13"/>
          <p:cNvSpPr/>
          <p:nvPr userDrawn="1"/>
        </p:nvSpPr>
        <p:spPr>
          <a:xfrm>
            <a:off x="-8314" y="3682120"/>
            <a:ext cx="3850063" cy="792163"/>
          </a:xfrm>
          <a:prstGeom prst="homePlate">
            <a:avLst/>
          </a:prstGeom>
          <a:solidFill>
            <a:srgbClr val="24408F"/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194595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4000" y="3722743"/>
            <a:ext cx="3023864" cy="642361"/>
          </a:xfrm>
        </p:spPr>
        <p:txBody>
          <a:bodyPr anchor="ctr"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noProof="0"/>
              <a:t>Klepnutím lze upravit styl předlohy podnadpisů.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77211853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spcAft>
                <a:spcPts val="300"/>
              </a:spcAft>
              <a:defRPr/>
            </a:lvl1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424402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4000" y="332656"/>
            <a:ext cx="6192000" cy="828092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24000" y="1414800"/>
            <a:ext cx="4068000" cy="4320000"/>
          </a:xfrm>
        </p:spPr>
        <p:txBody>
          <a:bodyPr/>
          <a:lstStyle>
            <a:lvl1pPr marL="0" indent="0">
              <a:defRPr sz="1600"/>
            </a:lvl1pPr>
            <a:lvl2pPr marL="355600" indent="0">
              <a:defRPr sz="1400"/>
            </a:lvl2pPr>
            <a:lvl3pPr marL="628650" indent="0">
              <a:defRPr sz="1200"/>
            </a:lvl3pPr>
            <a:lvl4pPr marL="809625" indent="0">
              <a:tabLst/>
              <a:defRPr sz="1100"/>
            </a:lvl4pPr>
            <a:lvl5pPr marL="1074738" indent="0"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0563" y="1414800"/>
            <a:ext cx="4068000" cy="4320000"/>
          </a:xfrm>
        </p:spPr>
        <p:txBody>
          <a:bodyPr/>
          <a:lstStyle>
            <a:lvl1pPr marL="0" indent="0">
              <a:defRPr sz="1600"/>
            </a:lvl1pPr>
            <a:lvl2pPr marL="355600" indent="0">
              <a:defRPr sz="1400"/>
            </a:lvl2pPr>
            <a:lvl3pPr marL="628650" indent="0">
              <a:defRPr sz="1200"/>
            </a:lvl3pPr>
            <a:lvl4pPr marL="809625" indent="0">
              <a:defRPr sz="1100"/>
            </a:lvl4pPr>
            <a:lvl5pPr marL="1074738" indent="0"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850746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21554956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099256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8638655" y="332656"/>
            <a:ext cx="218008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3AFFA61-9F49-464B-A538-9ADC274FC3C1}" type="slidenum">
              <a:rPr lang="cs-CZ" altLang="cs-CZ" sz="1400" smtClean="0">
                <a:solidFill>
                  <a:srgbClr val="00A0C6"/>
                </a:solidFill>
                <a:latin typeface="+mj-lt"/>
              </a:rPr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cs-CZ" altLang="cs-CZ" sz="1400" dirty="0">
              <a:solidFill>
                <a:srgbClr val="00A0C6"/>
              </a:solidFill>
              <a:latin typeface="+mj-lt"/>
            </a:endParaRPr>
          </a:p>
        </p:txBody>
      </p:sp>
      <p:pic>
        <p:nvPicPr>
          <p:cNvPr id="1026" name="Obrázek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2063" y="5808663"/>
            <a:ext cx="12065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ětiúhelník 3"/>
          <p:cNvSpPr/>
          <p:nvPr/>
        </p:nvSpPr>
        <p:spPr>
          <a:xfrm>
            <a:off x="0" y="333375"/>
            <a:ext cx="7092280" cy="827088"/>
          </a:xfrm>
          <a:prstGeom prst="homePlate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1028" name="Rectangle 4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412875"/>
            <a:ext cx="8532813" cy="431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333375"/>
            <a:ext cx="6192366" cy="8270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/>
              <a:t>Klepnutím lze upravit styl předlohy nadpisů.</a:t>
            </a:r>
          </a:p>
        </p:txBody>
      </p:sp>
      <p:pic>
        <p:nvPicPr>
          <p:cNvPr id="1031" name="Obrázek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807075"/>
            <a:ext cx="83502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1" r:id="rId2"/>
    <p:sldLayoutId id="2147483672" r:id="rId3"/>
    <p:sldLayoutId id="2147483673" r:id="rId4"/>
    <p:sldLayoutId id="2147483674" r:id="rId5"/>
  </p:sldLayoutIdLst>
  <p:transition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cap="all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A0C6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A0C6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A0C6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A0C6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20000"/>
        </a:spcAft>
        <a:buClr>
          <a:srgbClr val="00AEEF"/>
        </a:buClr>
        <a:buSzPct val="120000"/>
        <a:buFont typeface="Wingdings 3" panose="05040102010807070707" pitchFamily="18" charset="2"/>
        <a:defRPr>
          <a:solidFill>
            <a:srgbClr val="00AEEF"/>
          </a:solidFill>
          <a:latin typeface="+mn-lt"/>
          <a:ea typeface="+mn-ea"/>
          <a:cs typeface="+mn-cs"/>
        </a:defRPr>
      </a:lvl1pPr>
      <a:lvl2pPr marL="890588" indent="-433388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2pPr>
      <a:lvl3pPr marL="892175" indent="22225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</a:defRPr>
      </a:lvl3pPr>
      <a:lvl4pPr marL="1074738" indent="296863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defRPr sz="1100">
          <a:solidFill>
            <a:schemeClr val="tx1"/>
          </a:solidFill>
          <a:latin typeface="+mn-lt"/>
        </a:defRPr>
      </a:lvl4pPr>
      <a:lvl5pPr marL="1255713" indent="573088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defRPr sz="11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5E5E5E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5E5E5E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5E5E5E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5E5E5E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8.wmf"/><Relationship Id="rId4" Type="http://schemas.openxmlformats.org/officeDocument/2006/relationships/oleObject" Target="../embeddings/oleObject3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23850" y="2751138"/>
            <a:ext cx="4320158" cy="842962"/>
          </a:xfrm>
        </p:spPr>
        <p:txBody>
          <a:bodyPr/>
          <a:lstStyle/>
          <a:p>
            <a:pPr>
              <a:defRPr/>
            </a:pPr>
            <a:r>
              <a:rPr lang="cs-CZ" sz="2800" dirty="0"/>
              <a:t>Financování SVJ/BD</a:t>
            </a:r>
            <a:endParaRPr lang="en-US" sz="2800" dirty="0"/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722688"/>
            <a:ext cx="3024188" cy="642937"/>
          </a:xfrm>
        </p:spPr>
        <p:txBody>
          <a:bodyPr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cs-CZ" altLang="cs-CZ" sz="1800" dirty="0"/>
              <a:t>úvěr </a:t>
            </a:r>
            <a:r>
              <a:rPr lang="cs-CZ" altLang="cs-CZ" sz="1800" dirty="0" err="1"/>
              <a:t>RuM</a:t>
            </a:r>
            <a:r>
              <a:rPr lang="cs-CZ" altLang="cs-CZ" sz="1800" dirty="0"/>
              <a:t> 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850916" y="0"/>
            <a:ext cx="12969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endParaRPr lang="cs-CZ" altLang="cs-CZ" sz="1000" dirty="0">
              <a:latin typeface="Arial" panose="020B0604020202020204" pitchFamily="34" charset="0"/>
            </a:endParaRPr>
          </a:p>
          <a:p>
            <a:pPr algn="r" eaLnBrk="1" hangingPunct="1"/>
            <a:endParaRPr lang="cs-CZ" altLang="cs-CZ" sz="1000" noProof="0" dirty="0">
              <a:latin typeface="Arial" panose="020B06040202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635896" y="5877272"/>
            <a:ext cx="1410707" cy="276999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hangingPunct="1">
              <a:defRPr/>
            </a:pPr>
            <a:r>
              <a:rPr lang="cs-CZ" sz="1800" dirty="0">
                <a:latin typeface="+mn-lt"/>
              </a:rPr>
              <a:t>Tomáš Winter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C90C12A-040D-4CA1-8846-B557F1EE7230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6660000" y="5580000"/>
            <a:ext cx="2376000" cy="97200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E3E3EAB3-408C-4BB8-9056-9EB5E759E5B7}"/>
              </a:ext>
            </a:extLst>
          </p:cNvPr>
          <p:cNvSpPr/>
          <p:nvPr/>
        </p:nvSpPr>
        <p:spPr>
          <a:xfrm>
            <a:off x="323850" y="5420072"/>
            <a:ext cx="1223814" cy="1321296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DEE163DF-0FF0-4097-B411-B9BEDA400370}"/>
              </a:ext>
            </a:extLst>
          </p:cNvPr>
          <p:cNvSpPr/>
          <p:nvPr/>
        </p:nvSpPr>
        <p:spPr>
          <a:xfrm>
            <a:off x="323850" y="5085184"/>
            <a:ext cx="1223814" cy="1321296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7387003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Nabídka</a:t>
            </a:r>
          </a:p>
        </p:txBody>
      </p:sp>
      <p:graphicFrame>
        <p:nvGraphicFramePr>
          <p:cNvPr id="7" name="Zástupný symbol pro obsah 6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2195405"/>
              </p:ext>
            </p:extLst>
          </p:nvPr>
        </p:nvGraphicFramePr>
        <p:xfrm>
          <a:off x="4132263" y="3214688"/>
          <a:ext cx="914400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showAsIcon="1" r:id="rId2" imgW="914400" imgH="714240" progId="AcroExch.Document.2020">
                  <p:embed/>
                </p:oleObj>
              </mc:Choice>
              <mc:Fallback>
                <p:oleObj name="Acrobat Document" showAsIcon="1" r:id="rId2" imgW="914400" imgH="714240" progId="AcroExch.Document.20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132263" y="3214688"/>
                        <a:ext cx="914400" cy="714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Obrázek 3">
            <a:extLst>
              <a:ext uri="{FF2B5EF4-FFF2-40B4-BE49-F238E27FC236}">
                <a16:creationId xmlns:a16="http://schemas.microsoft.com/office/drawing/2014/main" id="{3C2B2527-321E-44E3-899C-694C795C86E1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6659999" y="5580000"/>
            <a:ext cx="2376000" cy="97200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878DD83B-92ED-4619-9F8D-F0666E124F71}"/>
              </a:ext>
            </a:extLst>
          </p:cNvPr>
          <p:cNvSpPr/>
          <p:nvPr/>
        </p:nvSpPr>
        <p:spPr>
          <a:xfrm>
            <a:off x="322262" y="5580000"/>
            <a:ext cx="1009378" cy="1098412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7134306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333375"/>
            <a:ext cx="6696744" cy="827088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cs-CZ" sz="2400" dirty="0"/>
              <a:t>Nabídky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980728"/>
            <a:ext cx="7922146" cy="5688632"/>
          </a:xfrm>
        </p:spPr>
        <p:txBody>
          <a:bodyPr/>
          <a:lstStyle/>
          <a:p>
            <a:pPr eaLnBrk="1" hangingPunct="1">
              <a:spcBef>
                <a:spcPts val="1800"/>
              </a:spcBef>
              <a:buClrTx/>
              <a:defRPr/>
            </a:pPr>
            <a:endParaRPr lang="cs-CZ" sz="1600" b="1" dirty="0">
              <a:solidFill>
                <a:schemeClr val="tx1"/>
              </a:solidFill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chemeClr val="tx1"/>
                </a:solidFill>
              </a:rPr>
              <a:t>centrála MPSS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chemeClr val="tx1"/>
                </a:solidFill>
              </a:rPr>
              <a:t>výše úvěru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chemeClr val="tx1"/>
                </a:solidFill>
              </a:rPr>
              <a:t>délka úvěru/fixace úrokové sazby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chemeClr val="tx1"/>
                </a:solidFill>
              </a:rPr>
              <a:t>IČ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chemeClr val="tx1"/>
                </a:solidFill>
              </a:rPr>
              <a:t>počet BJ (počet vlastníků/ družstevníků)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chemeClr val="tx1"/>
                </a:solidFill>
              </a:rPr>
              <a:t>požadovaná výše splátky (není nutné)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chemeClr val="tx1"/>
                </a:solidFill>
              </a:rPr>
              <a:t>FO v případě, že chtějí max. možnou splátku (není nutné)</a:t>
            </a:r>
          </a:p>
          <a:p>
            <a:pPr marL="0" indent="0">
              <a:spcBef>
                <a:spcPts val="600"/>
              </a:spcBef>
              <a:defRPr/>
            </a:pPr>
            <a:r>
              <a:rPr lang="cs-CZ" sz="3200" b="1" dirty="0">
                <a:solidFill>
                  <a:schemeClr val="tx1"/>
                </a:solidFill>
              </a:rPr>
              <a:t>                 </a:t>
            </a:r>
            <a:endParaRPr lang="cs-CZ" sz="3200" dirty="0"/>
          </a:p>
          <a:p>
            <a:pPr marL="0" indent="0">
              <a:spcBef>
                <a:spcPts val="600"/>
              </a:spcBef>
              <a:defRPr/>
            </a:pPr>
            <a:endParaRPr lang="cs-CZ" sz="3200" dirty="0"/>
          </a:p>
          <a:p>
            <a:pPr marL="0" indent="0" eaLnBrk="1" hangingPunct="1">
              <a:spcBef>
                <a:spcPts val="600"/>
              </a:spcBef>
              <a:defRPr/>
            </a:pPr>
            <a:endParaRPr lang="cs-CZ" sz="1500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  <a:buClrTx/>
              <a:defRPr/>
            </a:pPr>
            <a:endParaRPr lang="cs-CZ" sz="1800" dirty="0">
              <a:ea typeface="+mn-ea"/>
              <a:cs typeface="+mn-cs"/>
            </a:endParaRPr>
          </a:p>
          <a:p>
            <a:pPr marL="285750" lvl="1" indent="-28575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AEEF"/>
              </a:buClr>
              <a:buSzPct val="120000"/>
              <a:buFont typeface="Arial" panose="020B0604020202020204" pitchFamily="34" charset="0"/>
              <a:buChar char="•"/>
              <a:defRPr/>
            </a:pPr>
            <a:endParaRPr lang="cs-CZ" sz="1800" dirty="0">
              <a:ea typeface="+mn-ea"/>
              <a:cs typeface="+mn-cs"/>
            </a:endParaRPr>
          </a:p>
          <a:p>
            <a:pPr>
              <a:spcBef>
                <a:spcPts val="600"/>
              </a:spcBef>
              <a:buClrTx/>
              <a:defRPr/>
            </a:pPr>
            <a:endParaRPr lang="cs-CZ" sz="2000" b="1" dirty="0"/>
          </a:p>
          <a:p>
            <a:pPr eaLnBrk="1" hangingPunct="1">
              <a:spcBef>
                <a:spcPts val="600"/>
              </a:spcBef>
              <a:buClrTx/>
              <a:defRPr/>
            </a:pPr>
            <a:endParaRPr lang="cs-CZ" sz="1600" b="1" dirty="0"/>
          </a:p>
          <a:p>
            <a:pPr eaLnBrk="1" hangingPunct="1">
              <a:spcBef>
                <a:spcPts val="600"/>
              </a:spcBef>
              <a:buClrTx/>
              <a:defRPr/>
            </a:pPr>
            <a:endParaRPr lang="cs-CZ" sz="1600" b="1" dirty="0"/>
          </a:p>
          <a:p>
            <a:pPr eaLnBrk="1" hangingPunct="1">
              <a:spcBef>
                <a:spcPts val="600"/>
              </a:spcBef>
              <a:buClrTx/>
              <a:defRPr/>
            </a:pPr>
            <a:endParaRPr lang="cs-CZ" sz="1600" b="1" dirty="0"/>
          </a:p>
          <a:p>
            <a:pPr marL="0" indent="0" eaLnBrk="1" hangingPunct="1">
              <a:spcBef>
                <a:spcPct val="0"/>
              </a:spcBef>
              <a:buFontTx/>
              <a:buChar char="-"/>
              <a:defRPr/>
            </a:pPr>
            <a:endParaRPr lang="en-GB" sz="1600" dirty="0">
              <a:solidFill>
                <a:schemeClr val="tx1"/>
              </a:solidFill>
            </a:endParaRPr>
          </a:p>
          <a:p>
            <a:pPr marL="0" indent="0" eaLnBrk="1" hangingPunct="1">
              <a:spcBef>
                <a:spcPct val="0"/>
              </a:spcBef>
              <a:buClrTx/>
              <a:defRPr/>
            </a:pPr>
            <a:endParaRPr lang="en-GB" sz="1400" dirty="0">
              <a:solidFill>
                <a:schemeClr val="tx1"/>
              </a:solidFill>
            </a:endParaRPr>
          </a:p>
          <a:p>
            <a:pPr marL="0" indent="0" eaLnBrk="1" hangingPunct="1">
              <a:defRPr/>
            </a:pPr>
            <a:endParaRPr lang="en-GB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D74F2D7-BD4D-4AF5-9928-DE3240EE677C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6659999" y="5580000"/>
            <a:ext cx="2376000" cy="97200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330CD4DE-0BD6-412A-9CD8-AA517B30593A}"/>
              </a:ext>
            </a:extLst>
          </p:cNvPr>
          <p:cNvSpPr/>
          <p:nvPr/>
        </p:nvSpPr>
        <p:spPr>
          <a:xfrm>
            <a:off x="322262" y="5580000"/>
            <a:ext cx="1009378" cy="1098412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0891131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333375"/>
            <a:ext cx="6696744" cy="827088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cs-CZ" sz="2400" dirty="0"/>
              <a:t>Kontakt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8329" y="836712"/>
            <a:ext cx="7922146" cy="5688632"/>
          </a:xfrm>
        </p:spPr>
        <p:txBody>
          <a:bodyPr/>
          <a:lstStyle/>
          <a:p>
            <a:pPr eaLnBrk="1" hangingPunct="1">
              <a:spcBef>
                <a:spcPts val="1800"/>
              </a:spcBef>
              <a:buClrTx/>
              <a:defRPr/>
            </a:pPr>
            <a:endParaRPr lang="cs-CZ" sz="1600" b="1" dirty="0">
              <a:solidFill>
                <a:schemeClr val="tx1"/>
              </a:solidFill>
            </a:endParaRPr>
          </a:p>
          <a:p>
            <a:pPr marL="285750" lvl="1" indent="-28575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AEEF"/>
              </a:buClr>
              <a:buSzPct val="120000"/>
              <a:buFont typeface="Arial" panose="020B0604020202020204" pitchFamily="34" charset="0"/>
              <a:buChar char="•"/>
              <a:defRPr/>
            </a:pPr>
            <a:endParaRPr lang="cs-CZ" sz="1800" dirty="0"/>
          </a:p>
          <a:p>
            <a:pPr marL="285750" lvl="1" indent="-28575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AEEF"/>
              </a:buClr>
              <a:buSzPct val="120000"/>
              <a:buFont typeface="Arial" panose="020B0604020202020204" pitchFamily="34" charset="0"/>
              <a:buChar char="•"/>
              <a:defRPr/>
            </a:pPr>
            <a:endParaRPr lang="cs-CZ" sz="1800" dirty="0"/>
          </a:p>
          <a:p>
            <a:pPr marL="0" lvl="1" indent="0" algn="ctr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AEEF"/>
              </a:buClr>
              <a:buSzPct val="120000"/>
              <a:defRPr/>
            </a:pPr>
            <a:r>
              <a:rPr lang="cs-CZ" sz="3200" b="1" dirty="0"/>
              <a:t>TEAM PO MPSS</a:t>
            </a:r>
          </a:p>
          <a:p>
            <a:pPr marL="0" lvl="1" indent="0" algn="ctr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AEEF"/>
              </a:buClr>
              <a:buSzPct val="120000"/>
              <a:defRPr/>
            </a:pPr>
            <a:r>
              <a:rPr lang="cs-CZ" sz="1800" dirty="0"/>
              <a:t>Tomáš Winter</a:t>
            </a:r>
          </a:p>
          <a:p>
            <a:pPr marL="0" lvl="1" indent="0" algn="ctr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AEEF"/>
              </a:buClr>
              <a:buSzPct val="120000"/>
              <a:defRPr/>
            </a:pPr>
            <a:r>
              <a:rPr lang="cs-CZ" sz="1800" dirty="0"/>
              <a:t>tomas.winter@mpss.cz </a:t>
            </a:r>
          </a:p>
          <a:p>
            <a:pPr marL="0" lvl="1" indent="0" algn="ctr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AEEF"/>
              </a:buClr>
              <a:buSzPct val="120000"/>
              <a:defRPr/>
            </a:pPr>
            <a:r>
              <a:rPr lang="cs-CZ" sz="1800" dirty="0"/>
              <a:t>724 019 115</a:t>
            </a:r>
          </a:p>
          <a:p>
            <a:pPr marL="0" lvl="1" indent="0" algn="ctr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AEEF"/>
              </a:buClr>
              <a:buSzPct val="120000"/>
              <a:defRPr/>
            </a:pPr>
            <a:endParaRPr lang="cs-CZ" sz="1800" dirty="0"/>
          </a:p>
          <a:p>
            <a:pPr marL="0" lvl="1" indent="0" algn="ctr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AEEF"/>
              </a:buClr>
              <a:buSzPct val="120000"/>
              <a:defRPr/>
            </a:pPr>
            <a:r>
              <a:rPr lang="cs-CZ" sz="1800" dirty="0"/>
              <a:t>Petr Janáček</a:t>
            </a:r>
          </a:p>
          <a:p>
            <a:pPr marL="0" lvl="1" indent="0" algn="ctr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AEEF"/>
              </a:buClr>
              <a:buSzPct val="120000"/>
              <a:defRPr/>
            </a:pPr>
            <a:r>
              <a:rPr lang="cs-CZ" sz="1800" dirty="0"/>
              <a:t>607 054 007</a:t>
            </a:r>
          </a:p>
          <a:p>
            <a:pPr marL="0" lvl="1" indent="0" algn="ctr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AEEF"/>
              </a:buClr>
              <a:buSzPct val="120000"/>
              <a:defRPr/>
            </a:pPr>
            <a:r>
              <a:rPr lang="cs-CZ" sz="1800" dirty="0"/>
              <a:t>petr.janacek@mpss.cz</a:t>
            </a:r>
          </a:p>
          <a:p>
            <a:pPr marL="0" lvl="1" indent="0" algn="ctr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AEEF"/>
              </a:buClr>
              <a:buSzPct val="120000"/>
              <a:defRPr/>
            </a:pPr>
            <a:endParaRPr lang="cs-CZ" sz="1800" dirty="0"/>
          </a:p>
          <a:p>
            <a:pPr marL="0" lvl="1" indent="0" algn="ctr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AEEF"/>
              </a:buClr>
              <a:buSzPct val="120000"/>
              <a:defRPr/>
            </a:pPr>
            <a:r>
              <a:rPr lang="cs-CZ" sz="1800" dirty="0"/>
              <a:t>pravnickeosoby@mpss.cz</a:t>
            </a:r>
          </a:p>
          <a:p>
            <a:pPr marL="0" lvl="1" indent="0" algn="ctr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AEEF"/>
              </a:buClr>
              <a:buSzPct val="120000"/>
              <a:defRPr/>
            </a:pPr>
            <a:endParaRPr lang="cs-CZ" sz="1800" dirty="0"/>
          </a:p>
          <a:p>
            <a:pPr marL="3281362" lvl="8" indent="-285750">
              <a:spcBef>
                <a:spcPts val="600"/>
              </a:spcBef>
              <a:spcAft>
                <a:spcPts val="300"/>
              </a:spcAft>
              <a:buClr>
                <a:srgbClr val="00AEEF"/>
              </a:buClr>
              <a:buSzPct val="120000"/>
              <a:buFont typeface="Arial" panose="020B0604020202020204" pitchFamily="34" charset="0"/>
              <a:buChar char="•"/>
              <a:defRPr/>
            </a:pPr>
            <a:endParaRPr lang="cs-CZ" sz="2000" dirty="0"/>
          </a:p>
          <a:p>
            <a:pPr marL="285750" lvl="1" indent="-28575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AEEF"/>
              </a:buClr>
              <a:buSzPct val="120000"/>
              <a:buFont typeface="Arial" panose="020B0604020202020204" pitchFamily="34" charset="0"/>
              <a:buChar char="•"/>
              <a:defRPr/>
            </a:pPr>
            <a:endParaRPr lang="cs-CZ" sz="1800" dirty="0"/>
          </a:p>
          <a:p>
            <a:pPr marL="285750" lvl="1" indent="-28575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AEEF"/>
              </a:buClr>
              <a:buSzPct val="120000"/>
              <a:buFont typeface="Arial" panose="020B0604020202020204" pitchFamily="34" charset="0"/>
              <a:buChar char="•"/>
              <a:defRPr/>
            </a:pPr>
            <a:endParaRPr lang="cs-CZ" sz="1800" dirty="0">
              <a:ea typeface="+mn-ea"/>
              <a:cs typeface="+mn-cs"/>
            </a:endParaRPr>
          </a:p>
          <a:p>
            <a:pPr>
              <a:spcBef>
                <a:spcPts val="600"/>
              </a:spcBef>
              <a:buClrTx/>
              <a:defRPr/>
            </a:pPr>
            <a:endParaRPr lang="cs-CZ" sz="2000" b="1" dirty="0"/>
          </a:p>
          <a:p>
            <a:pPr eaLnBrk="1" hangingPunct="1">
              <a:spcBef>
                <a:spcPts val="600"/>
              </a:spcBef>
              <a:buClrTx/>
              <a:defRPr/>
            </a:pPr>
            <a:endParaRPr lang="cs-CZ" sz="1600" b="1" dirty="0"/>
          </a:p>
          <a:p>
            <a:pPr eaLnBrk="1" hangingPunct="1">
              <a:spcBef>
                <a:spcPts val="600"/>
              </a:spcBef>
              <a:buClrTx/>
              <a:defRPr/>
            </a:pPr>
            <a:endParaRPr lang="cs-CZ" sz="1600" b="1" dirty="0"/>
          </a:p>
          <a:p>
            <a:pPr eaLnBrk="1" hangingPunct="1">
              <a:spcBef>
                <a:spcPts val="600"/>
              </a:spcBef>
              <a:buClrTx/>
              <a:defRPr/>
            </a:pPr>
            <a:endParaRPr lang="cs-CZ" sz="1600" b="1" dirty="0"/>
          </a:p>
          <a:p>
            <a:pPr marL="0" indent="0" eaLnBrk="1" hangingPunct="1">
              <a:spcBef>
                <a:spcPct val="0"/>
              </a:spcBef>
              <a:buFontTx/>
              <a:buChar char="-"/>
              <a:defRPr/>
            </a:pPr>
            <a:endParaRPr lang="en-GB" sz="1600" dirty="0">
              <a:solidFill>
                <a:schemeClr val="tx1"/>
              </a:solidFill>
            </a:endParaRPr>
          </a:p>
          <a:p>
            <a:pPr marL="0" indent="0" eaLnBrk="1" hangingPunct="1">
              <a:spcBef>
                <a:spcPct val="0"/>
              </a:spcBef>
              <a:buClrTx/>
              <a:defRPr/>
            </a:pPr>
            <a:endParaRPr lang="en-GB" sz="1400" dirty="0">
              <a:solidFill>
                <a:schemeClr val="tx1"/>
              </a:solidFill>
            </a:endParaRPr>
          </a:p>
          <a:p>
            <a:pPr marL="0" indent="0" eaLnBrk="1" hangingPunct="1">
              <a:defRPr/>
            </a:pPr>
            <a:endParaRPr lang="en-GB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1E76AFD-F3AD-4244-B187-D6180E167D8A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6659999" y="5580000"/>
            <a:ext cx="2376000" cy="97200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7776BBE9-7F08-46EC-A060-F06D5E695D6F}"/>
              </a:ext>
            </a:extLst>
          </p:cNvPr>
          <p:cNvSpPr/>
          <p:nvPr/>
        </p:nvSpPr>
        <p:spPr>
          <a:xfrm>
            <a:off x="322262" y="5580000"/>
            <a:ext cx="1009378" cy="1098412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0001405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Dokumenty</a:t>
            </a:r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8164987"/>
              </p:ext>
            </p:extLst>
          </p:nvPr>
        </p:nvGraphicFramePr>
        <p:xfrm>
          <a:off x="323850" y="1988840"/>
          <a:ext cx="914400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showAsIcon="1" r:id="rId2" imgW="914400" imgH="714240" progId="AcroExch.Document.2017">
                  <p:embed/>
                </p:oleObj>
              </mc:Choice>
              <mc:Fallback>
                <p:oleObj name="Acrobat Document" showAsIcon="1" r:id="rId2" imgW="914400" imgH="714240" progId="AcroExch.Document.201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23850" y="1988840"/>
                        <a:ext cx="914400" cy="714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Dokumenty</a:t>
            </a:r>
          </a:p>
          <a:p>
            <a:endParaRPr lang="cs-CZ" dirty="0"/>
          </a:p>
        </p:txBody>
      </p:sp>
      <p:graphicFrame>
        <p:nvGraphicFramePr>
          <p:cNvPr id="25" name="Objek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7561217"/>
              </p:ext>
            </p:extLst>
          </p:nvPr>
        </p:nvGraphicFramePr>
        <p:xfrm>
          <a:off x="1115616" y="1960711"/>
          <a:ext cx="914400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showAsIcon="1" r:id="rId4" imgW="914400" imgH="714240" progId="AcroExch.Document.2017">
                  <p:embed/>
                </p:oleObj>
              </mc:Choice>
              <mc:Fallback>
                <p:oleObj name="Acrobat Document" showAsIcon="1" r:id="rId4" imgW="914400" imgH="714240" progId="AcroExch.Document.201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15616" y="1960711"/>
                        <a:ext cx="914400" cy="714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Obrázek 5">
            <a:extLst>
              <a:ext uri="{FF2B5EF4-FFF2-40B4-BE49-F238E27FC236}">
                <a16:creationId xmlns:a16="http://schemas.microsoft.com/office/drawing/2014/main" id="{D7443B15-4800-430D-840E-D49355134497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6659999" y="5580000"/>
            <a:ext cx="2376000" cy="972000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47D46585-6842-496D-AF37-6054F6751620}"/>
              </a:ext>
            </a:extLst>
          </p:cNvPr>
          <p:cNvSpPr/>
          <p:nvPr/>
        </p:nvSpPr>
        <p:spPr>
          <a:xfrm>
            <a:off x="322262" y="5580000"/>
            <a:ext cx="1009378" cy="1098412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389142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333375"/>
            <a:ext cx="6696744" cy="827088"/>
          </a:xfrm>
        </p:spPr>
        <p:txBody>
          <a:bodyPr/>
          <a:lstStyle/>
          <a:p>
            <a:pPr>
              <a:spcBef>
                <a:spcPts val="1800"/>
              </a:spcBef>
              <a:defRPr/>
            </a:pPr>
            <a:r>
              <a:rPr lang="cs-CZ" sz="2400" dirty="0"/>
              <a:t>Program</a:t>
            </a:r>
            <a:endParaRPr lang="en-GB" sz="2400" b="1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980728"/>
            <a:ext cx="7922146" cy="5688632"/>
          </a:xfrm>
        </p:spPr>
        <p:txBody>
          <a:bodyPr/>
          <a:lstStyle/>
          <a:p>
            <a:pPr eaLnBrk="1" hangingPunct="1">
              <a:spcBef>
                <a:spcPts val="1800"/>
              </a:spcBef>
              <a:buClrTx/>
              <a:defRPr/>
            </a:pPr>
            <a:endParaRPr lang="cs-CZ" sz="1600" b="1" dirty="0">
              <a:solidFill>
                <a:schemeClr val="tx1"/>
              </a:solidFill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cs-CZ" sz="2800" dirty="0">
              <a:solidFill>
                <a:schemeClr val="tx1"/>
              </a:solidFill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800" dirty="0">
                <a:solidFill>
                  <a:schemeClr val="tx1"/>
                </a:solidFill>
              </a:rPr>
              <a:t>seznámení s produktem/účel</a:t>
            </a:r>
            <a:br>
              <a:rPr lang="cs-CZ" sz="2800" dirty="0">
                <a:solidFill>
                  <a:schemeClr val="tx1"/>
                </a:solidFill>
              </a:rPr>
            </a:br>
            <a:endParaRPr lang="cs-CZ" sz="2800" dirty="0">
              <a:solidFill>
                <a:schemeClr val="tx1"/>
              </a:solidFill>
            </a:endParaRPr>
          </a:p>
          <a:p>
            <a:pPr marL="285750" indent="-285750" eaLnBrk="1" hangingPunct="1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800" dirty="0">
                <a:solidFill>
                  <a:schemeClr val="tx1"/>
                </a:solidFill>
              </a:rPr>
              <a:t>podmínky</a:t>
            </a:r>
            <a:br>
              <a:rPr lang="cs-CZ" sz="2800" dirty="0">
                <a:solidFill>
                  <a:schemeClr val="tx1"/>
                </a:solidFill>
              </a:rPr>
            </a:br>
            <a:endParaRPr lang="cs-CZ" sz="2800" dirty="0">
              <a:solidFill>
                <a:schemeClr val="tx1"/>
              </a:solidFill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800" dirty="0">
                <a:solidFill>
                  <a:schemeClr val="tx1"/>
                </a:solidFill>
              </a:rPr>
              <a:t>parametry MP </a:t>
            </a:r>
            <a:r>
              <a:rPr lang="cs-CZ" sz="2800" dirty="0" err="1">
                <a:solidFill>
                  <a:schemeClr val="tx1"/>
                </a:solidFill>
              </a:rPr>
              <a:t>vs</a:t>
            </a:r>
            <a:r>
              <a:rPr lang="cs-CZ" sz="2800" dirty="0">
                <a:solidFill>
                  <a:schemeClr val="tx1"/>
                </a:solidFill>
              </a:rPr>
              <a:t> porovnání s konkurencí</a:t>
            </a:r>
            <a:br>
              <a:rPr lang="cs-CZ" sz="2800" dirty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>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800" dirty="0">
                <a:solidFill>
                  <a:schemeClr val="tx1"/>
                </a:solidFill>
              </a:rPr>
              <a:t>dotazy</a:t>
            </a:r>
          </a:p>
          <a:p>
            <a:pPr eaLnBrk="1" hangingPunct="1">
              <a:spcBef>
                <a:spcPts val="600"/>
              </a:spcBef>
              <a:buClrTx/>
              <a:defRPr/>
            </a:pPr>
            <a:endParaRPr lang="cs-CZ" sz="1600" b="1" dirty="0"/>
          </a:p>
          <a:p>
            <a:pPr eaLnBrk="1" hangingPunct="1">
              <a:spcBef>
                <a:spcPts val="600"/>
              </a:spcBef>
              <a:buClrTx/>
              <a:defRPr/>
            </a:pPr>
            <a:endParaRPr lang="cs-CZ" sz="1600" b="1" dirty="0"/>
          </a:p>
          <a:p>
            <a:pPr eaLnBrk="1" hangingPunct="1">
              <a:spcBef>
                <a:spcPts val="600"/>
              </a:spcBef>
              <a:buClrTx/>
              <a:defRPr/>
            </a:pPr>
            <a:endParaRPr lang="cs-CZ" sz="1600" b="1" dirty="0"/>
          </a:p>
          <a:p>
            <a:pPr marL="0" indent="0" eaLnBrk="1" hangingPunct="1">
              <a:spcBef>
                <a:spcPct val="0"/>
              </a:spcBef>
              <a:buFontTx/>
              <a:buChar char="-"/>
              <a:defRPr/>
            </a:pPr>
            <a:endParaRPr lang="en-GB" sz="1600" dirty="0">
              <a:solidFill>
                <a:schemeClr val="tx1"/>
              </a:solidFill>
            </a:endParaRPr>
          </a:p>
          <a:p>
            <a:pPr marL="0" indent="0" eaLnBrk="1" hangingPunct="1">
              <a:spcBef>
                <a:spcPct val="0"/>
              </a:spcBef>
              <a:buClrTx/>
              <a:defRPr/>
            </a:pPr>
            <a:endParaRPr lang="en-GB" sz="1400" dirty="0">
              <a:solidFill>
                <a:schemeClr val="tx1"/>
              </a:solidFill>
            </a:endParaRPr>
          </a:p>
          <a:p>
            <a:pPr marL="0" indent="0" eaLnBrk="1" hangingPunct="1">
              <a:defRPr/>
            </a:pPr>
            <a:endParaRPr lang="en-GB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075E1A6-03F4-4A3E-B46B-F2279EBDB4BA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6660000" y="5580000"/>
            <a:ext cx="2376000" cy="97200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C179FE6A-4973-4E66-9AF0-860E35BAC241}"/>
              </a:ext>
            </a:extLst>
          </p:cNvPr>
          <p:cNvSpPr/>
          <p:nvPr/>
        </p:nvSpPr>
        <p:spPr>
          <a:xfrm>
            <a:off x="397298" y="5708104"/>
            <a:ext cx="914400" cy="914400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700894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333375"/>
            <a:ext cx="6696744" cy="827088"/>
          </a:xfrm>
        </p:spPr>
        <p:txBody>
          <a:bodyPr/>
          <a:lstStyle/>
          <a:p>
            <a:pPr>
              <a:spcBef>
                <a:spcPts val="1800"/>
              </a:spcBef>
              <a:defRPr/>
            </a:pPr>
            <a:r>
              <a:rPr lang="cs-CZ" sz="2400" b="1" dirty="0"/>
              <a:t>ÚČEL</a:t>
            </a:r>
            <a:endParaRPr lang="en-GB" sz="2400" b="1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980728"/>
            <a:ext cx="7922146" cy="5688632"/>
          </a:xfrm>
        </p:spPr>
        <p:txBody>
          <a:bodyPr/>
          <a:lstStyle/>
          <a:p>
            <a:pPr eaLnBrk="1" hangingPunct="1">
              <a:spcBef>
                <a:spcPts val="1800"/>
              </a:spcBef>
              <a:buClrTx/>
              <a:defRPr/>
            </a:pPr>
            <a:endParaRPr lang="cs-CZ" sz="1600" b="1" dirty="0">
              <a:solidFill>
                <a:schemeClr val="tx1"/>
              </a:solidFill>
            </a:endParaRPr>
          </a:p>
          <a:p>
            <a:pPr marL="0" indent="0">
              <a:spcBef>
                <a:spcPts val="600"/>
              </a:spcBef>
              <a:defRPr/>
            </a:pPr>
            <a:r>
              <a:rPr lang="cs-CZ" sz="2000" b="1" dirty="0">
                <a:solidFill>
                  <a:schemeClr val="tx1"/>
                </a:solidFill>
              </a:rPr>
              <a:t>    </a:t>
            </a:r>
            <a:r>
              <a:rPr lang="cs-CZ" sz="2000" b="1" u="sng" dirty="0">
                <a:solidFill>
                  <a:schemeClr val="tx1"/>
                </a:solidFill>
              </a:rPr>
              <a:t>SVJ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chemeClr val="tx1"/>
                </a:solidFill>
              </a:rPr>
              <a:t>modernizace/rekonstrukce vč. FVE a tep. čerpadel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chemeClr val="tx1"/>
                </a:solidFill>
              </a:rPr>
              <a:t>splacení úvěru/půjčky (refinancování úvěru, který byl poskytnut za tímto účelem)  </a:t>
            </a:r>
          </a:p>
          <a:p>
            <a:pPr marL="0" indent="0">
              <a:spcBef>
                <a:spcPts val="600"/>
              </a:spcBef>
              <a:defRPr/>
            </a:pPr>
            <a:r>
              <a:rPr lang="cs-CZ" sz="2000" dirty="0">
                <a:solidFill>
                  <a:schemeClr val="tx1"/>
                </a:solidFill>
              </a:rPr>
              <a:t>      </a:t>
            </a:r>
            <a:r>
              <a:rPr lang="cs-CZ" sz="2000" b="1" u="sng" dirty="0">
                <a:solidFill>
                  <a:schemeClr val="tx1"/>
                </a:solidFill>
              </a:rPr>
              <a:t>BD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chemeClr val="tx1"/>
                </a:solidFill>
              </a:rPr>
              <a:t>modernizace/rekonstrukce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chemeClr val="tx1"/>
                </a:solidFill>
              </a:rPr>
              <a:t>koupě bytového domu 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chemeClr val="tx1"/>
                </a:solidFill>
              </a:rPr>
              <a:t>splacení úvěru/půjčky (refinancování úvěru, který byl poskytnut na tyto účely)</a:t>
            </a:r>
            <a:endParaRPr lang="cs-CZ" sz="2000" b="1" dirty="0"/>
          </a:p>
          <a:p>
            <a:pPr eaLnBrk="1" hangingPunct="1">
              <a:spcBef>
                <a:spcPts val="600"/>
              </a:spcBef>
              <a:buClrTx/>
              <a:defRPr/>
            </a:pPr>
            <a:endParaRPr lang="cs-CZ" sz="1600" b="1" dirty="0"/>
          </a:p>
          <a:p>
            <a:pPr eaLnBrk="1" hangingPunct="1">
              <a:spcBef>
                <a:spcPts val="600"/>
              </a:spcBef>
              <a:buClrTx/>
              <a:defRPr/>
            </a:pPr>
            <a:endParaRPr lang="cs-CZ" sz="1600" b="1" dirty="0"/>
          </a:p>
          <a:p>
            <a:pPr marL="0" indent="0" eaLnBrk="1" hangingPunct="1">
              <a:spcBef>
                <a:spcPct val="0"/>
              </a:spcBef>
              <a:buFontTx/>
              <a:buChar char="-"/>
              <a:defRPr/>
            </a:pPr>
            <a:endParaRPr lang="en-GB" sz="1600" dirty="0">
              <a:solidFill>
                <a:schemeClr val="tx1"/>
              </a:solidFill>
            </a:endParaRPr>
          </a:p>
          <a:p>
            <a:pPr marL="0" indent="0" eaLnBrk="1" hangingPunct="1">
              <a:spcBef>
                <a:spcPct val="0"/>
              </a:spcBef>
              <a:buClrTx/>
              <a:defRPr/>
            </a:pPr>
            <a:endParaRPr lang="en-GB" sz="1400" dirty="0">
              <a:solidFill>
                <a:schemeClr val="tx1"/>
              </a:solidFill>
            </a:endParaRPr>
          </a:p>
          <a:p>
            <a:pPr marL="0" indent="0" eaLnBrk="1" hangingPunct="1">
              <a:defRPr/>
            </a:pPr>
            <a:endParaRPr lang="en-GB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EC400D1-0176-4949-8C42-561E97282BF5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6660000" y="5580000"/>
            <a:ext cx="2376000" cy="97200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DCA59374-524E-4CFB-8D68-231671751FD6}"/>
              </a:ext>
            </a:extLst>
          </p:cNvPr>
          <p:cNvSpPr/>
          <p:nvPr/>
        </p:nvSpPr>
        <p:spPr>
          <a:xfrm>
            <a:off x="287685" y="5357117"/>
            <a:ext cx="1223814" cy="1321296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111967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„úvěry ve fázi PKÚ (úvěry v tarifu alfa)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388475" cy="4319588"/>
          </a:xfrm>
        </p:spPr>
        <p:txBody>
          <a:bodyPr/>
          <a:lstStyle/>
          <a:p>
            <a:pPr marL="0" indent="0" algn="just" hangingPunct="0">
              <a:spcBef>
                <a:spcPts val="0"/>
              </a:spcBef>
            </a:pPr>
            <a:endParaRPr lang="cs-CZ" sz="2400" b="1" dirty="0">
              <a:solidFill>
                <a:schemeClr val="tx1"/>
              </a:solidFill>
            </a:endParaRPr>
          </a:p>
          <a:p>
            <a:pPr algn="just" hangingPunct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úroková sazba:</a:t>
            </a:r>
            <a:r>
              <a:rPr lang="cs-CZ" sz="2000" dirty="0">
                <a:solidFill>
                  <a:schemeClr val="tx1"/>
                </a:solidFill>
              </a:rPr>
              <a:t> je fixována po dobu zvolenou klientem (3,5,8,10,15, max.20 let)</a:t>
            </a:r>
          </a:p>
          <a:p>
            <a:pPr marL="0" indent="0" algn="just" hangingPunct="0">
              <a:spcBef>
                <a:spcPts val="0"/>
              </a:spcBef>
            </a:pPr>
            <a:r>
              <a:rPr lang="cs-CZ" sz="2000" dirty="0">
                <a:solidFill>
                  <a:schemeClr val="tx1"/>
                </a:solidFill>
              </a:rPr>
              <a:t>     V případě délky splatnosti úvěru mimo fixaci je možné nastavit na tuto  </a:t>
            </a:r>
          </a:p>
          <a:p>
            <a:pPr marL="0" indent="0" algn="just" hangingPunct="0">
              <a:spcBef>
                <a:spcPts val="0"/>
              </a:spcBef>
            </a:pPr>
            <a:r>
              <a:rPr lang="cs-CZ" sz="2000" dirty="0">
                <a:solidFill>
                  <a:schemeClr val="tx1"/>
                </a:solidFill>
              </a:rPr>
              <a:t>     dobu </a:t>
            </a:r>
          </a:p>
          <a:p>
            <a:pPr algn="just" hangingPunct="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tx1"/>
              </a:solidFill>
            </a:endParaRPr>
          </a:p>
          <a:p>
            <a:pPr algn="just" hangingPunct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splátka úvěru: </a:t>
            </a:r>
            <a:r>
              <a:rPr lang="cs-CZ" sz="2000" dirty="0">
                <a:solidFill>
                  <a:schemeClr val="tx1"/>
                </a:solidFill>
              </a:rPr>
              <a:t>jednotná výše splátky v obou fázích úvěru</a:t>
            </a:r>
          </a:p>
          <a:p>
            <a:pPr algn="just" hangingPunct="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tx1"/>
              </a:solidFill>
            </a:endParaRPr>
          </a:p>
          <a:p>
            <a:pPr algn="just" hangingPunct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b="1" dirty="0" err="1">
                <a:solidFill>
                  <a:schemeClr val="tx1"/>
                </a:solidFill>
              </a:rPr>
              <a:t>Dospořování</a:t>
            </a:r>
            <a:r>
              <a:rPr lang="cs-CZ" sz="2000" b="1" dirty="0">
                <a:solidFill>
                  <a:schemeClr val="tx1"/>
                </a:solidFill>
              </a:rPr>
              <a:t> a splácení: </a:t>
            </a:r>
            <a:r>
              <a:rPr lang="cs-CZ" sz="2000" dirty="0">
                <a:solidFill>
                  <a:schemeClr val="tx1"/>
                </a:solidFill>
              </a:rPr>
              <a:t>od 1. čerpání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88053C5-F0CF-4037-B76B-578AB288833F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6660000" y="5580000"/>
            <a:ext cx="2376000" cy="972000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A491C871-A960-4E01-B5F3-B66347E8DC1E}"/>
              </a:ext>
            </a:extLst>
          </p:cNvPr>
          <p:cNvSpPr/>
          <p:nvPr/>
        </p:nvSpPr>
        <p:spPr>
          <a:xfrm>
            <a:off x="287685" y="5357117"/>
            <a:ext cx="1223814" cy="1321296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481184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333375"/>
            <a:ext cx="6696744" cy="827088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cs-CZ" sz="2400" dirty="0"/>
              <a:t>Podmínky 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980728"/>
            <a:ext cx="7922146" cy="5688632"/>
          </a:xfrm>
        </p:spPr>
        <p:txBody>
          <a:bodyPr/>
          <a:lstStyle/>
          <a:p>
            <a:pPr eaLnBrk="1" hangingPunct="1">
              <a:spcBef>
                <a:spcPts val="1800"/>
              </a:spcBef>
              <a:buClrTx/>
              <a:defRPr/>
            </a:pPr>
            <a:endParaRPr lang="cs-CZ" sz="1600" b="1" dirty="0">
              <a:solidFill>
                <a:schemeClr val="tx1"/>
              </a:solidFill>
            </a:endParaRPr>
          </a:p>
          <a:p>
            <a:pPr marL="0" indent="0" eaLnBrk="1" hangingPunct="1">
              <a:spcBef>
                <a:spcPts val="600"/>
              </a:spcBef>
              <a:defRPr/>
            </a:pPr>
            <a:r>
              <a:rPr lang="cs-CZ" sz="2000" b="1" dirty="0">
                <a:solidFill>
                  <a:schemeClr val="tx1"/>
                </a:solidFill>
              </a:rPr>
              <a:t>Podmínky a parametry financování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dirty="0" err="1">
                <a:solidFill>
                  <a:schemeClr val="tx1"/>
                </a:solidFill>
              </a:rPr>
              <a:t>Guidelines</a:t>
            </a:r>
            <a:r>
              <a:rPr lang="cs-CZ" dirty="0">
                <a:solidFill>
                  <a:schemeClr val="tx1"/>
                </a:solidFill>
              </a:rPr>
              <a:t> (GL) – v současné době probíhá jednání o změně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stanovuje SG (Paříž)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výjimky možné (schvaluje KB risk)</a:t>
            </a:r>
          </a:p>
          <a:p>
            <a:pPr marL="0" indent="0">
              <a:spcBef>
                <a:spcPts val="600"/>
              </a:spcBef>
              <a:defRPr/>
            </a:pPr>
            <a:r>
              <a:rPr lang="cs-CZ" b="1" dirty="0">
                <a:solidFill>
                  <a:schemeClr val="tx1"/>
                </a:solidFill>
              </a:rPr>
              <a:t>Nejdůležitější parametry GL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počet BJ/spoluvlastníků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b="1" i="1" dirty="0">
                <a:solidFill>
                  <a:schemeClr val="tx1"/>
                </a:solidFill>
              </a:rPr>
              <a:t>DSCR </a:t>
            </a:r>
            <a:r>
              <a:rPr lang="cs-CZ" dirty="0">
                <a:solidFill>
                  <a:schemeClr val="tx1"/>
                </a:solidFill>
              </a:rPr>
              <a:t>FO za 1 </a:t>
            </a:r>
            <a:r>
              <a:rPr lang="cs-CZ" dirty="0" err="1">
                <a:solidFill>
                  <a:schemeClr val="tx1"/>
                </a:solidFill>
              </a:rPr>
              <a:t>měs</a:t>
            </a:r>
            <a:r>
              <a:rPr lang="cs-CZ" dirty="0">
                <a:solidFill>
                  <a:schemeClr val="tx1"/>
                </a:solidFill>
              </a:rPr>
              <a:t>. / splátka vč. </a:t>
            </a:r>
            <a:r>
              <a:rPr lang="cs-CZ" dirty="0" err="1">
                <a:solidFill>
                  <a:schemeClr val="tx1"/>
                </a:solidFill>
              </a:rPr>
              <a:t>dospořování</a:t>
            </a:r>
            <a:r>
              <a:rPr lang="cs-CZ" dirty="0">
                <a:solidFill>
                  <a:schemeClr val="tx1"/>
                </a:solidFill>
              </a:rPr>
              <a:t>  za 1 </a:t>
            </a:r>
            <a:r>
              <a:rPr lang="cs-CZ" dirty="0" err="1">
                <a:solidFill>
                  <a:schemeClr val="tx1"/>
                </a:solidFill>
              </a:rPr>
              <a:t>měs</a:t>
            </a:r>
            <a:r>
              <a:rPr lang="cs-CZ" dirty="0">
                <a:solidFill>
                  <a:schemeClr val="tx1"/>
                </a:solidFill>
              </a:rPr>
              <a:t>. &gt;= 110%; pro privatizaci 105%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b="1" i="1" dirty="0">
                <a:solidFill>
                  <a:schemeClr val="tx1"/>
                </a:solidFill>
              </a:rPr>
              <a:t>Podíl neplatičů </a:t>
            </a:r>
            <a:r>
              <a:rPr lang="cs-CZ" dirty="0">
                <a:solidFill>
                  <a:schemeClr val="tx1"/>
                </a:solidFill>
              </a:rPr>
              <a:t>pohledávky po splatnosti za členy nebo vlastníky / roční předpis všech plateb &lt;=5%</a:t>
            </a:r>
          </a:p>
          <a:p>
            <a:r>
              <a:rPr lang="cs-CZ" sz="1600" dirty="0"/>
              <a:t> </a:t>
            </a:r>
            <a:endParaRPr lang="cs-CZ" sz="1500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  <a:buClrTx/>
              <a:defRPr/>
            </a:pPr>
            <a:endParaRPr lang="cs-CZ" sz="1800" dirty="0">
              <a:ea typeface="+mn-ea"/>
              <a:cs typeface="+mn-cs"/>
            </a:endParaRPr>
          </a:p>
          <a:p>
            <a:pPr marL="285750" lvl="1" indent="-28575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AEEF"/>
              </a:buClr>
              <a:buSzPct val="120000"/>
              <a:buFont typeface="Arial" panose="020B0604020202020204" pitchFamily="34" charset="0"/>
              <a:buChar char="•"/>
              <a:defRPr/>
            </a:pPr>
            <a:endParaRPr lang="cs-CZ" sz="1800" dirty="0">
              <a:ea typeface="+mn-ea"/>
              <a:cs typeface="+mn-cs"/>
            </a:endParaRPr>
          </a:p>
          <a:p>
            <a:pPr>
              <a:spcBef>
                <a:spcPts val="600"/>
              </a:spcBef>
              <a:buClrTx/>
              <a:defRPr/>
            </a:pPr>
            <a:endParaRPr lang="cs-CZ" sz="2000" b="1" dirty="0"/>
          </a:p>
          <a:p>
            <a:pPr eaLnBrk="1" hangingPunct="1">
              <a:spcBef>
                <a:spcPts val="600"/>
              </a:spcBef>
              <a:buClrTx/>
              <a:defRPr/>
            </a:pPr>
            <a:endParaRPr lang="cs-CZ" sz="1600" b="1" dirty="0"/>
          </a:p>
          <a:p>
            <a:pPr eaLnBrk="1" hangingPunct="1">
              <a:spcBef>
                <a:spcPts val="600"/>
              </a:spcBef>
              <a:buClrTx/>
              <a:defRPr/>
            </a:pPr>
            <a:endParaRPr lang="cs-CZ" sz="1600" b="1" dirty="0"/>
          </a:p>
          <a:p>
            <a:pPr eaLnBrk="1" hangingPunct="1">
              <a:spcBef>
                <a:spcPts val="600"/>
              </a:spcBef>
              <a:buClrTx/>
              <a:defRPr/>
            </a:pPr>
            <a:endParaRPr lang="cs-CZ" sz="1600" b="1" dirty="0"/>
          </a:p>
          <a:p>
            <a:pPr marL="0" indent="0" eaLnBrk="1" hangingPunct="1">
              <a:spcBef>
                <a:spcPct val="0"/>
              </a:spcBef>
              <a:buFontTx/>
              <a:buChar char="-"/>
              <a:defRPr/>
            </a:pPr>
            <a:endParaRPr lang="en-GB" sz="1600" dirty="0">
              <a:solidFill>
                <a:schemeClr val="tx1"/>
              </a:solidFill>
            </a:endParaRPr>
          </a:p>
          <a:p>
            <a:pPr marL="0" indent="0" eaLnBrk="1" hangingPunct="1">
              <a:spcBef>
                <a:spcPct val="0"/>
              </a:spcBef>
              <a:buClrTx/>
              <a:defRPr/>
            </a:pPr>
            <a:endParaRPr lang="en-GB" sz="1400" dirty="0">
              <a:solidFill>
                <a:schemeClr val="tx1"/>
              </a:solidFill>
            </a:endParaRPr>
          </a:p>
          <a:p>
            <a:pPr marL="0" indent="0" eaLnBrk="1" hangingPunct="1">
              <a:defRPr/>
            </a:pPr>
            <a:endParaRPr lang="en-GB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32D2044-EC6D-4D27-B3B9-92D5F8FCCE2F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6660000" y="5580000"/>
            <a:ext cx="2376000" cy="97200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FE28B24F-B146-443C-A20D-2D6C39DF5A5E}"/>
              </a:ext>
            </a:extLst>
          </p:cNvPr>
          <p:cNvSpPr/>
          <p:nvPr/>
        </p:nvSpPr>
        <p:spPr>
          <a:xfrm>
            <a:off x="322262" y="5580000"/>
            <a:ext cx="1009378" cy="1098412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144130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C67CD4-DB84-4ECC-A4EB-8B9044207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PARAMETRY REKONSTRUKCE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D7B596-080A-4D19-A8A2-066742F31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defRPr/>
            </a:pPr>
            <a:r>
              <a:rPr lang="cs-CZ" sz="2000" b="1" dirty="0">
                <a:solidFill>
                  <a:schemeClr val="tx1"/>
                </a:solidFill>
              </a:rPr>
              <a:t>Aktuálně platné pro nezajištěný úvěr (+ bez vinkulace pojistky)</a:t>
            </a:r>
          </a:p>
          <a:p>
            <a:pPr marL="0" indent="0">
              <a:spcBef>
                <a:spcPts val="600"/>
              </a:spcBef>
              <a:defRPr/>
            </a:pPr>
            <a:r>
              <a:rPr lang="cs-CZ" sz="2000" b="1" dirty="0">
                <a:solidFill>
                  <a:schemeClr val="tx1"/>
                </a:solidFill>
              </a:rPr>
              <a:t>SVJ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1800" dirty="0">
                <a:solidFill>
                  <a:schemeClr val="tx1"/>
                </a:solidFill>
              </a:rPr>
              <a:t>splatnost 25 let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1800" dirty="0">
                <a:solidFill>
                  <a:schemeClr val="tx1"/>
                </a:solidFill>
              </a:rPr>
              <a:t>Zatížení na BJ bez zajištění: malý kolektiv menší než  </a:t>
            </a:r>
            <a:r>
              <a:rPr lang="cs-CZ" dirty="0">
                <a:solidFill>
                  <a:schemeClr val="tx1"/>
                </a:solidFill>
              </a:rPr>
              <a:t>8</a:t>
            </a:r>
            <a:r>
              <a:rPr lang="cs-CZ" sz="1800" dirty="0">
                <a:solidFill>
                  <a:schemeClr val="tx1"/>
                </a:solidFill>
              </a:rPr>
              <a:t> BJ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1800" dirty="0">
                <a:solidFill>
                  <a:schemeClr val="tx1"/>
                </a:solidFill>
              </a:rPr>
              <a:t>min. 8 BJ = 500 000 Kč/BJ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7 BJ a méně = 300 000 Kč/BJ</a:t>
            </a:r>
          </a:p>
          <a:p>
            <a:pPr marL="0" indent="0">
              <a:spcBef>
                <a:spcPts val="600"/>
              </a:spcBef>
              <a:defRPr/>
            </a:pPr>
            <a:r>
              <a:rPr lang="cs-CZ" b="1" dirty="0">
                <a:solidFill>
                  <a:schemeClr val="tx1"/>
                </a:solidFill>
              </a:rPr>
              <a:t>BD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1800" dirty="0">
                <a:solidFill>
                  <a:schemeClr val="tx1"/>
                </a:solidFill>
              </a:rPr>
              <a:t>splatnost 25 let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1800" dirty="0">
                <a:solidFill>
                  <a:schemeClr val="tx1"/>
                </a:solidFill>
              </a:rPr>
              <a:t>Zatížení na BJ bez zajištění: min. počet BJ 10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1800" dirty="0">
                <a:solidFill>
                  <a:schemeClr val="tx1"/>
                </a:solidFill>
              </a:rPr>
              <a:t>500 000 Kč/BJ v Praze/ 300 000 Kč mimo Prahu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směnka pouze pro BD vznik před 1.1.1992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cs-CZ" dirty="0">
              <a:solidFill>
                <a:schemeClr val="tx1"/>
              </a:solidFill>
            </a:endParaRPr>
          </a:p>
          <a:p>
            <a:pPr marL="0" indent="0">
              <a:spcBef>
                <a:spcPts val="600"/>
              </a:spcBef>
              <a:defRPr/>
            </a:pPr>
            <a:r>
              <a:rPr lang="cs-CZ" dirty="0">
                <a:solidFill>
                  <a:schemeClr val="tx1"/>
                </a:solidFill>
              </a:rPr>
              <a:t> </a:t>
            </a:r>
            <a:endParaRPr lang="cs-CZ" sz="1800" dirty="0">
              <a:solidFill>
                <a:schemeClr val="tx1"/>
              </a:solidFill>
            </a:endParaRPr>
          </a:p>
          <a:p>
            <a:endParaRPr lang="cs-CZ" sz="1800" b="1" dirty="0">
              <a:solidFill>
                <a:schemeClr val="tx1"/>
              </a:solidFill>
            </a:endParaRPr>
          </a:p>
          <a:p>
            <a:r>
              <a:rPr lang="cs-CZ" sz="1800" b="1" dirty="0">
                <a:solidFill>
                  <a:schemeClr val="tx1"/>
                </a:solidFill>
              </a:rPr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698807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8C4D4F-7E44-46DF-B189-B52146AFF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Základní</a:t>
            </a:r>
            <a:r>
              <a:rPr lang="cs-CZ" sz="1800" dirty="0"/>
              <a:t> </a:t>
            </a:r>
            <a:r>
              <a:rPr lang="cs-CZ" sz="2400" dirty="0"/>
              <a:t>parametry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F09BAD-CECE-4B74-8BA0-64CB3E9D05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1800" dirty="0">
                <a:solidFill>
                  <a:schemeClr val="tx1"/>
                </a:solidFill>
              </a:rPr>
              <a:t>možno započítat dotaci pro snížení zatížení na BJ při vkladu do 1 roku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1800" dirty="0">
                <a:solidFill>
                  <a:schemeClr val="tx1"/>
                </a:solidFill>
              </a:rPr>
              <a:t>možnost mim. vkladů 10% z výše úvěru/1 rok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1800" dirty="0">
                <a:solidFill>
                  <a:schemeClr val="tx1"/>
                </a:solidFill>
              </a:rPr>
              <a:t> vklad státní dotace: zdarma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1800" dirty="0">
                <a:solidFill>
                  <a:schemeClr val="tx1"/>
                </a:solidFill>
              </a:rPr>
              <a:t> uzavření stavebního spoření: 0 Kč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1800" dirty="0">
                <a:solidFill>
                  <a:schemeClr val="tx1"/>
                </a:solidFill>
              </a:rPr>
              <a:t> zpracování úvěru: 0 Kč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1800" dirty="0">
                <a:solidFill>
                  <a:schemeClr val="tx1"/>
                </a:solidFill>
              </a:rPr>
              <a:t> vedení účtu: 25,-Kč/ </a:t>
            </a:r>
            <a:r>
              <a:rPr lang="cs-CZ" sz="1800" dirty="0" err="1">
                <a:solidFill>
                  <a:schemeClr val="tx1"/>
                </a:solidFill>
              </a:rPr>
              <a:t>měs</a:t>
            </a:r>
            <a:r>
              <a:rPr lang="cs-CZ" sz="1800" dirty="0">
                <a:solidFill>
                  <a:schemeClr val="tx1"/>
                </a:solidFill>
              </a:rPr>
              <a:t>.</a:t>
            </a:r>
          </a:p>
          <a:p>
            <a:r>
              <a:rPr lang="cs-CZ" b="1" dirty="0">
                <a:solidFill>
                  <a:schemeClr val="tx1"/>
                </a:solidFill>
              </a:rPr>
              <a:t>Praxe: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finanční poradce zašle poptávku a MP vystaví nabídku, popř. sdělí klientovi, že nelze financovat</a:t>
            </a:r>
          </a:p>
          <a:p>
            <a:pPr marL="0" indent="0"/>
            <a:r>
              <a:rPr lang="cs-CZ" dirty="0">
                <a:solidFill>
                  <a:schemeClr val="tx1"/>
                </a:solidFill>
              </a:rPr>
              <a:t>Pozn.: žádost o úvěr je možno uzavírat v papírové podobě nebo biometricky, stejně jako zasílání podkladů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FCC3DAC-959E-41CD-958A-E093D73E1BFA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6659999" y="5580000"/>
            <a:ext cx="2376000" cy="97200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795FC71F-2C00-401C-8BAA-7CA4BD3EE961}"/>
              </a:ext>
            </a:extLst>
          </p:cNvPr>
          <p:cNvSpPr/>
          <p:nvPr/>
        </p:nvSpPr>
        <p:spPr>
          <a:xfrm>
            <a:off x="322262" y="5580000"/>
            <a:ext cx="1009378" cy="1098412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1141209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333375"/>
            <a:ext cx="6696744" cy="827088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cs-CZ" sz="2400" dirty="0"/>
              <a:t>Podklady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980728"/>
            <a:ext cx="7922146" cy="5688632"/>
          </a:xfrm>
        </p:spPr>
        <p:txBody>
          <a:bodyPr/>
          <a:lstStyle/>
          <a:p>
            <a:pPr eaLnBrk="1" hangingPunct="1">
              <a:spcBef>
                <a:spcPts val="1800"/>
              </a:spcBef>
              <a:buClrTx/>
              <a:defRPr/>
            </a:pPr>
            <a:endParaRPr lang="cs-CZ" sz="1600" b="1" dirty="0">
              <a:solidFill>
                <a:schemeClr val="tx1"/>
              </a:solidFill>
            </a:endParaRPr>
          </a:p>
          <a:p>
            <a:pPr marL="0" indent="0" eaLnBrk="1" hangingPunct="1">
              <a:spcBef>
                <a:spcPts val="600"/>
              </a:spcBef>
              <a:defRPr/>
            </a:pPr>
            <a:r>
              <a:rPr lang="cs-CZ" sz="2000" b="1" dirty="0">
                <a:solidFill>
                  <a:schemeClr val="tx1"/>
                </a:solidFill>
              </a:rPr>
              <a:t>    </a:t>
            </a:r>
          </a:p>
          <a:p>
            <a:pPr marL="0" indent="0" eaLnBrk="1" hangingPunct="1">
              <a:spcBef>
                <a:spcPts val="600"/>
              </a:spcBef>
              <a:defRPr/>
            </a:pPr>
            <a:r>
              <a:rPr lang="cs-CZ" sz="2000" b="1" dirty="0">
                <a:solidFill>
                  <a:schemeClr val="tx1"/>
                </a:solidFill>
              </a:rPr>
              <a:t>Podklady k úvěrování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chemeClr val="tx1"/>
                </a:solidFill>
              </a:rPr>
              <a:t>dle nabídky (shodné s JPU)</a:t>
            </a:r>
          </a:p>
          <a:p>
            <a:pPr marL="0" indent="0">
              <a:spcBef>
                <a:spcPts val="600"/>
              </a:spcBef>
              <a:defRPr/>
            </a:pPr>
            <a:endParaRPr lang="cs-CZ" sz="2000" dirty="0">
              <a:solidFill>
                <a:schemeClr val="tx1"/>
              </a:solidFill>
            </a:endParaRPr>
          </a:p>
          <a:p>
            <a:pPr marL="0" indent="0">
              <a:spcBef>
                <a:spcPts val="600"/>
              </a:spcBef>
              <a:defRPr/>
            </a:pPr>
            <a:r>
              <a:rPr lang="cs-CZ" sz="2000" b="1" dirty="0">
                <a:solidFill>
                  <a:schemeClr val="tx1"/>
                </a:solidFill>
              </a:rPr>
              <a:t>Na co si dát pozor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chemeClr val="tx1"/>
                </a:solidFill>
              </a:rPr>
              <a:t>platnost funkčního období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chemeClr val="tx1"/>
                </a:solidFill>
              </a:rPr>
              <a:t>kdo písemně jedná za klienta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chemeClr val="tx1"/>
                </a:solidFill>
              </a:rPr>
              <a:t>souhlas dle stanov a NOZ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chemeClr val="tx1"/>
                </a:solidFill>
              </a:rPr>
              <a:t>v SJM souhlas obou manželů</a:t>
            </a:r>
          </a:p>
          <a:p>
            <a:pPr marL="0" indent="0">
              <a:spcBef>
                <a:spcPts val="600"/>
              </a:spcBef>
              <a:defRPr/>
            </a:pPr>
            <a:endParaRPr lang="cs-CZ" sz="3200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cs-CZ" sz="3200" dirty="0"/>
          </a:p>
          <a:p>
            <a:pPr marL="0" indent="0">
              <a:spcBef>
                <a:spcPts val="600"/>
              </a:spcBef>
              <a:defRPr/>
            </a:pPr>
            <a:endParaRPr lang="cs-CZ" sz="3200" dirty="0"/>
          </a:p>
          <a:p>
            <a:pPr marL="0" indent="0" eaLnBrk="1" hangingPunct="1">
              <a:spcBef>
                <a:spcPts val="600"/>
              </a:spcBef>
              <a:defRPr/>
            </a:pPr>
            <a:endParaRPr lang="cs-CZ" sz="1500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  <a:buClrTx/>
              <a:defRPr/>
            </a:pPr>
            <a:endParaRPr lang="cs-CZ" sz="1800" dirty="0">
              <a:ea typeface="+mn-ea"/>
              <a:cs typeface="+mn-cs"/>
            </a:endParaRPr>
          </a:p>
          <a:p>
            <a:pPr marL="285750" lvl="1" indent="-28575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AEEF"/>
              </a:buClr>
              <a:buSzPct val="120000"/>
              <a:buFont typeface="Arial" panose="020B0604020202020204" pitchFamily="34" charset="0"/>
              <a:buChar char="•"/>
              <a:defRPr/>
            </a:pPr>
            <a:endParaRPr lang="cs-CZ" sz="1800" dirty="0">
              <a:ea typeface="+mn-ea"/>
              <a:cs typeface="+mn-cs"/>
            </a:endParaRPr>
          </a:p>
          <a:p>
            <a:pPr>
              <a:spcBef>
                <a:spcPts val="600"/>
              </a:spcBef>
              <a:buClrTx/>
              <a:defRPr/>
            </a:pPr>
            <a:endParaRPr lang="cs-CZ" sz="2000" b="1" dirty="0"/>
          </a:p>
          <a:p>
            <a:pPr eaLnBrk="1" hangingPunct="1">
              <a:spcBef>
                <a:spcPts val="600"/>
              </a:spcBef>
              <a:buClrTx/>
              <a:defRPr/>
            </a:pPr>
            <a:endParaRPr lang="cs-CZ" sz="1600" b="1" dirty="0"/>
          </a:p>
          <a:p>
            <a:pPr eaLnBrk="1" hangingPunct="1">
              <a:spcBef>
                <a:spcPts val="600"/>
              </a:spcBef>
              <a:buClrTx/>
              <a:defRPr/>
            </a:pPr>
            <a:endParaRPr lang="cs-CZ" sz="1600" b="1" dirty="0"/>
          </a:p>
          <a:p>
            <a:pPr eaLnBrk="1" hangingPunct="1">
              <a:spcBef>
                <a:spcPts val="600"/>
              </a:spcBef>
              <a:buClrTx/>
              <a:defRPr/>
            </a:pPr>
            <a:endParaRPr lang="cs-CZ" sz="1600" b="1" dirty="0"/>
          </a:p>
          <a:p>
            <a:pPr marL="0" indent="0" eaLnBrk="1" hangingPunct="1">
              <a:spcBef>
                <a:spcPct val="0"/>
              </a:spcBef>
              <a:buFontTx/>
              <a:buChar char="-"/>
              <a:defRPr/>
            </a:pPr>
            <a:endParaRPr lang="en-GB" sz="1600" dirty="0">
              <a:solidFill>
                <a:schemeClr val="tx1"/>
              </a:solidFill>
            </a:endParaRPr>
          </a:p>
          <a:p>
            <a:pPr marL="0" indent="0" eaLnBrk="1" hangingPunct="1">
              <a:spcBef>
                <a:spcPct val="0"/>
              </a:spcBef>
              <a:buClrTx/>
              <a:defRPr/>
            </a:pPr>
            <a:endParaRPr lang="en-GB" sz="1400" dirty="0">
              <a:solidFill>
                <a:schemeClr val="tx1"/>
              </a:solidFill>
            </a:endParaRPr>
          </a:p>
          <a:p>
            <a:pPr marL="0" indent="0" eaLnBrk="1" hangingPunct="1">
              <a:defRPr/>
            </a:pPr>
            <a:endParaRPr lang="en-GB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BCB8CA1-7202-4F3E-9129-E7C4143D505E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6659999" y="5580000"/>
            <a:ext cx="2376000" cy="97200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477513BD-FA9A-42D9-A0D3-CE494A23C052}"/>
              </a:ext>
            </a:extLst>
          </p:cNvPr>
          <p:cNvSpPr/>
          <p:nvPr/>
        </p:nvSpPr>
        <p:spPr>
          <a:xfrm>
            <a:off x="322262" y="5580000"/>
            <a:ext cx="1009378" cy="1098412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6699479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333375"/>
            <a:ext cx="6696744" cy="827088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cs-CZ" sz="2400" dirty="0"/>
              <a:t>Výhody MPSS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980728"/>
            <a:ext cx="7922146" cy="5688632"/>
          </a:xfrm>
        </p:spPr>
        <p:txBody>
          <a:bodyPr/>
          <a:lstStyle/>
          <a:p>
            <a:pPr eaLnBrk="1" hangingPunct="1">
              <a:spcBef>
                <a:spcPts val="1800"/>
              </a:spcBef>
              <a:buClrTx/>
              <a:defRPr/>
            </a:pPr>
            <a:endParaRPr lang="cs-CZ" sz="1600" b="1" dirty="0">
              <a:solidFill>
                <a:schemeClr val="tx1"/>
              </a:solidFill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chemeClr val="tx1"/>
                </a:solidFill>
              </a:rPr>
              <a:t>není nutný převod BU ani blokace splátek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cs-CZ" sz="2000" dirty="0">
              <a:solidFill>
                <a:schemeClr val="tx1"/>
              </a:solidFill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chemeClr val="tx1"/>
                </a:solidFill>
              </a:rPr>
              <a:t>DSCR 110% (rezerva FO 10%)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cs-CZ" sz="2000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chemeClr val="tx1"/>
                </a:solidFill>
              </a:rPr>
              <a:t>doba splácení není navýšena o dobu čerpání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cs-CZ" sz="2000" dirty="0">
              <a:solidFill>
                <a:schemeClr val="tx1"/>
              </a:solidFill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chemeClr val="tx1"/>
                </a:solidFill>
              </a:rPr>
              <a:t>provizní systém</a:t>
            </a:r>
          </a:p>
          <a:p>
            <a:pPr marL="0" indent="0">
              <a:spcBef>
                <a:spcPts val="600"/>
              </a:spcBef>
              <a:defRPr/>
            </a:pPr>
            <a:endParaRPr lang="cs-CZ" sz="3200" dirty="0"/>
          </a:p>
          <a:p>
            <a:pPr marL="0" indent="0">
              <a:spcBef>
                <a:spcPts val="600"/>
              </a:spcBef>
              <a:defRPr/>
            </a:pPr>
            <a:endParaRPr lang="cs-CZ" sz="3200" dirty="0"/>
          </a:p>
          <a:p>
            <a:pPr marL="0" indent="0" eaLnBrk="1" hangingPunct="1">
              <a:spcBef>
                <a:spcPts val="600"/>
              </a:spcBef>
              <a:defRPr/>
            </a:pPr>
            <a:endParaRPr lang="cs-CZ" sz="1500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  <a:buClrTx/>
              <a:defRPr/>
            </a:pPr>
            <a:endParaRPr lang="cs-CZ" sz="1800" dirty="0">
              <a:ea typeface="+mn-ea"/>
              <a:cs typeface="+mn-cs"/>
            </a:endParaRPr>
          </a:p>
          <a:p>
            <a:pPr marL="285750" lvl="1" indent="-28575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AEEF"/>
              </a:buClr>
              <a:buSzPct val="120000"/>
              <a:buFont typeface="Arial" panose="020B0604020202020204" pitchFamily="34" charset="0"/>
              <a:buChar char="•"/>
              <a:defRPr/>
            </a:pPr>
            <a:endParaRPr lang="cs-CZ" sz="1800" dirty="0">
              <a:ea typeface="+mn-ea"/>
              <a:cs typeface="+mn-cs"/>
            </a:endParaRPr>
          </a:p>
          <a:p>
            <a:pPr>
              <a:spcBef>
                <a:spcPts val="600"/>
              </a:spcBef>
              <a:buClrTx/>
              <a:defRPr/>
            </a:pPr>
            <a:endParaRPr lang="cs-CZ" sz="2000" b="1" dirty="0"/>
          </a:p>
          <a:p>
            <a:pPr eaLnBrk="1" hangingPunct="1">
              <a:spcBef>
                <a:spcPts val="600"/>
              </a:spcBef>
              <a:buClrTx/>
              <a:defRPr/>
            </a:pPr>
            <a:endParaRPr lang="cs-CZ" sz="1600" b="1" dirty="0"/>
          </a:p>
          <a:p>
            <a:pPr eaLnBrk="1" hangingPunct="1">
              <a:spcBef>
                <a:spcPts val="600"/>
              </a:spcBef>
              <a:buClrTx/>
              <a:defRPr/>
            </a:pPr>
            <a:endParaRPr lang="cs-CZ" sz="1600" b="1" dirty="0"/>
          </a:p>
          <a:p>
            <a:pPr eaLnBrk="1" hangingPunct="1">
              <a:spcBef>
                <a:spcPts val="600"/>
              </a:spcBef>
              <a:buClrTx/>
              <a:defRPr/>
            </a:pPr>
            <a:endParaRPr lang="cs-CZ" sz="1600" b="1" dirty="0"/>
          </a:p>
          <a:p>
            <a:pPr marL="0" indent="0" eaLnBrk="1" hangingPunct="1">
              <a:spcBef>
                <a:spcPct val="0"/>
              </a:spcBef>
              <a:buFontTx/>
              <a:buChar char="-"/>
              <a:defRPr/>
            </a:pPr>
            <a:endParaRPr lang="en-GB" sz="1600" dirty="0">
              <a:solidFill>
                <a:schemeClr val="tx1"/>
              </a:solidFill>
            </a:endParaRPr>
          </a:p>
          <a:p>
            <a:pPr marL="0" indent="0" eaLnBrk="1" hangingPunct="1">
              <a:spcBef>
                <a:spcPct val="0"/>
              </a:spcBef>
              <a:buClrTx/>
              <a:defRPr/>
            </a:pPr>
            <a:endParaRPr lang="en-GB" sz="1400" dirty="0">
              <a:solidFill>
                <a:schemeClr val="tx1"/>
              </a:solidFill>
            </a:endParaRPr>
          </a:p>
          <a:p>
            <a:pPr marL="0" indent="0" eaLnBrk="1" hangingPunct="1">
              <a:defRPr/>
            </a:pPr>
            <a:endParaRPr lang="en-GB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6D2FD53-0141-414C-93E4-A861C52B44FF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6659999" y="5580000"/>
            <a:ext cx="2376000" cy="97200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C005B12B-0439-497D-8783-4AB6033CD663}"/>
              </a:ext>
            </a:extLst>
          </p:cNvPr>
          <p:cNvSpPr/>
          <p:nvPr/>
        </p:nvSpPr>
        <p:spPr>
          <a:xfrm>
            <a:off x="322262" y="5580000"/>
            <a:ext cx="1009378" cy="1098412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147241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MP_PPT_v2">
  <a:themeElements>
    <a:clrScheme name="prezentac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zenta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zentac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P_PPT_v2.potx" id="{D2E8F830-3A57-401E-A443-1A9197F67D53}" vid="{EFA723ED-ED3F-4DBA-988E-550AF1C0A25D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6763db3-2799-4a58-b855-3efc9e45d6dd" xsi:nil="true"/>
    <lcf76f155ced4ddcb4097134ff3c332f xmlns="a4e46ff2-1e2d-4032-be95-52a5e50e8bbc">
      <Terms xmlns="http://schemas.microsoft.com/office/infopath/2007/PartnerControls"/>
    </lcf76f155ced4ddcb4097134ff3c332f>
    <SEZNAM xmlns="a4e46ff2-1e2d-4032-be95-52a5e50e8bbc">1</SEZNAM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ED2567C6F0D824989FA50A9666828B4" ma:contentTypeVersion="15" ma:contentTypeDescription="Create a new document." ma:contentTypeScope="" ma:versionID="18879b6faab06fddfbee864fd6ce538a">
  <xsd:schema xmlns:xsd="http://www.w3.org/2001/XMLSchema" xmlns:xs="http://www.w3.org/2001/XMLSchema" xmlns:p="http://schemas.microsoft.com/office/2006/metadata/properties" xmlns:ns2="a4e46ff2-1e2d-4032-be95-52a5e50e8bbc" xmlns:ns3="16763db3-2799-4a58-b855-3efc9e45d6dd" targetNamespace="http://schemas.microsoft.com/office/2006/metadata/properties" ma:root="true" ma:fieldsID="56bdb932e40814bd91dec29d98de3612" ns2:_="" ns3:_="">
    <xsd:import namespace="a4e46ff2-1e2d-4032-be95-52a5e50e8bbc"/>
    <xsd:import namespace="16763db3-2799-4a58-b855-3efc9e45d6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MediaServiceSearchProperties" minOccurs="0"/>
                <xsd:element ref="ns2:SEZNAM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e46ff2-1e2d-4032-be95-52a5e50e8bb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6559ad4-f81a-4045-a202-1bcb0c2d378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SEZNAM" ma:index="22" nillable="true" ma:displayName="SEZNAM" ma:decimals="0" ma:default="1" ma:description="1" ma:format="Dropdown" ma:internalName="SEZNAM" ma:percentage="FALS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763db3-2799-4a58-b855-3efc9e45d6d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6f54ee42-85a7-486c-8dfe-137c3d33c279}" ma:internalName="TaxCatchAll" ma:showField="CatchAllData" ma:web="16763db3-2799-4a58-b855-3efc9e45d6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099235A-11FD-4831-B707-8B6165EE11C6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16763db3-2799-4a58-b855-3efc9e45d6dd"/>
    <ds:schemaRef ds:uri="http://purl.org/dc/terms/"/>
    <ds:schemaRef ds:uri="a4e46ff2-1e2d-4032-be95-52a5e50e8bbc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60C7762-5B35-44B3-9F96-7C4A578A613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5F70D14-EF2E-47C8-ADCF-321DAF74BC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e46ff2-1e2d-4032-be95-52a5e50e8bbc"/>
    <ds:schemaRef ds:uri="16763db3-2799-4a58-b855-3efc9e45d6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MP_PPT_v2</Template>
  <TotalTime>2560</TotalTime>
  <Words>536</Words>
  <Application>Microsoft Office PowerPoint</Application>
  <PresentationFormat>Předvádění na obrazovce (4:3)</PresentationFormat>
  <Paragraphs>170</Paragraphs>
  <Slides>13</Slides>
  <Notes>5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Times New Roman</vt:lpstr>
      <vt:lpstr>Wingdings 3</vt:lpstr>
      <vt:lpstr>MP_PPT_v2</vt:lpstr>
      <vt:lpstr>Acrobat Document</vt:lpstr>
      <vt:lpstr>Financování SVJ/BD</vt:lpstr>
      <vt:lpstr>Program</vt:lpstr>
      <vt:lpstr>ÚČEL</vt:lpstr>
      <vt:lpstr>„úvěry ve fázi PKÚ (úvěry v tarifu alfa)</vt:lpstr>
      <vt:lpstr>Podmínky </vt:lpstr>
      <vt:lpstr>PARAMETRY REKONSTRUKCE</vt:lpstr>
      <vt:lpstr>Základní parametry</vt:lpstr>
      <vt:lpstr>Podklady</vt:lpstr>
      <vt:lpstr>Výhody MPSS</vt:lpstr>
      <vt:lpstr>Nabídka</vt:lpstr>
      <vt:lpstr>Nabídky</vt:lpstr>
      <vt:lpstr>Kontakt</vt:lpstr>
      <vt:lpstr>Dokumenty</vt:lpstr>
    </vt:vector>
  </TitlesOfParts>
  <Company>MPSS,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Hlavní nadpis prezentace</dc:title>
  <dc:creator>Jaroslava Martínková</dc:creator>
  <cp:lastModifiedBy>Vanek Jaroslav</cp:lastModifiedBy>
  <cp:revision>366</cp:revision>
  <cp:lastPrinted>2019-01-11T09:33:46Z</cp:lastPrinted>
  <dcterms:created xsi:type="dcterms:W3CDTF">2014-12-05T10:22:25Z</dcterms:created>
  <dcterms:modified xsi:type="dcterms:W3CDTF">2024-03-25T12:49:23Z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3ef4d663-56d6-41e4-848e-9ae4b16948c5_Enabled">
    <vt:lpwstr>true</vt:lpwstr>
  </property>
  <property fmtid="{D5CDD505-2E9C-101B-9397-08002B2CF9AE}" pid="4" name="MSIP_Label_3ef4d663-56d6-41e4-848e-9ae4b16948c5_SetDate">
    <vt:lpwstr>2022-04-21T09:16:30Z</vt:lpwstr>
  </property>
  <property fmtid="{D5CDD505-2E9C-101B-9397-08002B2CF9AE}" pid="5" name="MSIP_Label_3ef4d663-56d6-41e4-848e-9ae4b16948c5_Method">
    <vt:lpwstr>Privileged</vt:lpwstr>
  </property>
  <property fmtid="{D5CDD505-2E9C-101B-9397-08002B2CF9AE}" pid="6" name="MSIP_Label_3ef4d663-56d6-41e4-848e-9ae4b16948c5_Name">
    <vt:lpwstr>3ef4d663-56d6-41e4-848e-9ae4b16948c5</vt:lpwstr>
  </property>
  <property fmtid="{D5CDD505-2E9C-101B-9397-08002B2CF9AE}" pid="7" name="MSIP_Label_3ef4d663-56d6-41e4-848e-9ae4b16948c5_SiteId">
    <vt:lpwstr>a491f8c5-c721-4e53-b604-6f27e7e4565d</vt:lpwstr>
  </property>
  <property fmtid="{D5CDD505-2E9C-101B-9397-08002B2CF9AE}" pid="8" name="MSIP_Label_3ef4d663-56d6-41e4-848e-9ae4b16948c5_ActionId">
    <vt:lpwstr>50a87ca5-92c1-464b-b37a-7ed0fcfb5086</vt:lpwstr>
  </property>
  <property fmtid="{D5CDD505-2E9C-101B-9397-08002B2CF9AE}" pid="9" name="MSIP_Label_3ef4d663-56d6-41e4-848e-9ae4b16948c5_ContentBits">
    <vt:lpwstr>0</vt:lpwstr>
  </property>
  <property fmtid="{D5CDD505-2E9C-101B-9397-08002B2CF9AE}" pid="10" name="MSIP_Label_076d9757-80ae-4c87-b4d7-9ffa7a0710d0_Enabled">
    <vt:lpwstr>true</vt:lpwstr>
  </property>
  <property fmtid="{D5CDD505-2E9C-101B-9397-08002B2CF9AE}" pid="11" name="MSIP_Label_076d9757-80ae-4c87-b4d7-9ffa7a0710d0_SetDate">
    <vt:lpwstr>2023-10-11T07:55:58Z</vt:lpwstr>
  </property>
  <property fmtid="{D5CDD505-2E9C-101B-9397-08002B2CF9AE}" pid="12" name="MSIP_Label_076d9757-80ae-4c87-b4d7-9ffa7a0710d0_Method">
    <vt:lpwstr>Standard</vt:lpwstr>
  </property>
  <property fmtid="{D5CDD505-2E9C-101B-9397-08002B2CF9AE}" pid="13" name="MSIP_Label_076d9757-80ae-4c87-b4d7-9ffa7a0710d0_Name">
    <vt:lpwstr>C1 - Internal</vt:lpwstr>
  </property>
  <property fmtid="{D5CDD505-2E9C-101B-9397-08002B2CF9AE}" pid="14" name="MSIP_Label_076d9757-80ae-4c87-b4d7-9ffa7a0710d0_SiteId">
    <vt:lpwstr>c79e7c80-cff5-4503-b468-3702cea89272</vt:lpwstr>
  </property>
  <property fmtid="{D5CDD505-2E9C-101B-9397-08002B2CF9AE}" pid="15" name="MSIP_Label_076d9757-80ae-4c87-b4d7-9ffa7a0710d0_ActionId">
    <vt:lpwstr>a1f92cc7-e7e2-4d71-a9c8-17787c6796ed</vt:lpwstr>
  </property>
  <property fmtid="{D5CDD505-2E9C-101B-9397-08002B2CF9AE}" pid="16" name="MSIP_Label_076d9757-80ae-4c87-b4d7-9ffa7a0710d0_ContentBits">
    <vt:lpwstr>0</vt:lpwstr>
  </property>
  <property fmtid="{D5CDD505-2E9C-101B-9397-08002B2CF9AE}" pid="17" name="Kod_Duvernosti">
    <vt:lpwstr>KB_C1_INTERNAL_992521</vt:lpwstr>
  </property>
  <property fmtid="{D5CDD505-2E9C-101B-9397-08002B2CF9AE}" pid="18" name="ContentTypeId">
    <vt:lpwstr>0x0101005ED2567C6F0D824989FA50A9666828B4</vt:lpwstr>
  </property>
</Properties>
</file>