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0" r:id="rId5"/>
  </p:sldMasterIdLst>
  <p:notesMasterIdLst>
    <p:notesMasterId r:id="rId27"/>
  </p:notesMasterIdLst>
  <p:sldIdLst>
    <p:sldId id="287" r:id="rId6"/>
    <p:sldId id="2147481573" r:id="rId7"/>
    <p:sldId id="2147475237" r:id="rId8"/>
    <p:sldId id="2147475233" r:id="rId9"/>
    <p:sldId id="2147475238" r:id="rId10"/>
    <p:sldId id="2147475239" r:id="rId11"/>
    <p:sldId id="2147481611" r:id="rId12"/>
    <p:sldId id="2147481595" r:id="rId13"/>
    <p:sldId id="2147481596" r:id="rId14"/>
    <p:sldId id="2147481597" r:id="rId15"/>
    <p:sldId id="2147481598" r:id="rId16"/>
    <p:sldId id="2147481599" r:id="rId17"/>
    <p:sldId id="2147475234" r:id="rId18"/>
    <p:sldId id="2147481600" r:id="rId19"/>
    <p:sldId id="2147481601" r:id="rId20"/>
    <p:sldId id="2147475232" r:id="rId21"/>
    <p:sldId id="2147475235" r:id="rId22"/>
    <p:sldId id="2147481602" r:id="rId23"/>
    <p:sldId id="2147481603" r:id="rId24"/>
    <p:sldId id="2147481604" r:id="rId25"/>
    <p:sldId id="214748160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5"/>
    <a:srgbClr val="E9041E"/>
    <a:srgbClr val="00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D4BFE-3FD6-41D3-8F95-7DBA8C697ED2}" v="530" dt="2026-05-15T10:25:20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07FD-D0C4-48DC-B820-D4556431BD34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E9912-23A6-4763-8BDB-08CC9E7B85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5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15904-7B55-5DA0-E233-AEBA6D440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3C6392-0F81-80A5-584F-BFF0734D5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E3CFF9-74FA-3BAA-5DAB-B859B9A4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E8AFA-C58B-38CD-D760-43756A75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7148B-490C-5AED-CE42-E529BFD1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4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CEE84-0E95-070B-B3D7-04C80E02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9648F1-7DBB-CBD6-5DED-E0724EED0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329EFB-AAF6-C623-6B02-2961D73D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0921E3-EBD9-A435-11FE-7DC2A6FD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501DB-5111-970F-3859-26E0BA10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8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8F8B79-5B37-1D2B-B56A-08EC41985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443912-C257-CC5E-7005-6D946410B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DFEBE-DB8C-1E8A-7D04-EA834B6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EE57BC-D3EC-FC18-7146-3204A0F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D37A5F-461B-0B2A-0522-DA5204E4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92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BFAD4D82-09B5-43A7-9CC6-419D89824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3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1426662-7EE8-15E3-CFFE-9F43A0E4A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6422033"/>
            <a:ext cx="592183" cy="233757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C969E7-2749-F550-5B66-9E7DA6C5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Presentation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5D17D3-8A83-F9B4-951B-570A9F7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A08E54-915B-4736-75C6-F2BB923D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670265E5-99B2-329C-689A-6EE99064AC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887" y="1244527"/>
            <a:ext cx="6264276" cy="492132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68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BC3B9-D9DF-784D-4DAC-39036DAAF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FE0140-4072-0121-5897-4ADDC33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9EC34-BDBB-34C8-DC3F-F342A39C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5996FA-0AAD-D5F7-ACF7-A3A2620D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F9E7D-3202-81CE-BE2C-17BE8145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4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6565D-9F19-4317-DE15-EC5CC54A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EA6D9B-FC7D-ABE7-F580-DF890EE0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2C3730-AF16-7AF9-1AD7-85392F0D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8C74F3-0D56-38AB-71A0-BC35A3DC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82EF3-C190-F7F5-323C-E33F956A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96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5C4A7-BBF6-A43A-D27B-74D7EA7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A70450-328F-C1F7-629D-01FE3214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4DCFA7-A505-F974-2D38-7CAA5F62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A14775-62B6-EC53-085D-96CC98DC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A6CCAB-9D47-1E8A-F2C2-1AE79299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15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83CA23-A4DD-471B-9342-ECE51CD5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A26F0-6B57-5083-FF95-F4FF1A4B5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F1A0AF-3395-A8E9-D0A3-17EF5114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F603A7-9528-51B4-E490-FC10C440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CF3B14-D0AA-B15D-68A4-AEB2387E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C093C0-B412-EA42-1654-D2C87D3F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14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E3DF4-DD87-178C-9417-2986136D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06314A-6C9A-BB20-4802-C0E54BFAD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E17DED-55CF-6B19-65A9-641E2D25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205751-CCEA-BF01-86D3-81E963A5D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EAA46F-CD38-A4E7-FF84-B806BE70C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9A6E2E-A52D-6FAF-D6D4-C6CFCAE7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9FA9C1-CCF2-7A86-3A47-4D9B208C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2E098E-BC8F-E604-9F05-F663028D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9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81C5A-BC21-214C-9995-EF6F8B75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2B19C3-6E71-5D5B-4D2F-51D18A5F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4CF063-E04D-55CF-C5E6-74B0DD4B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3F4CF2-28F9-83F9-2006-0B2BD4F1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9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03387-86BD-87B3-EA90-6953A623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60ABA-6705-C768-F8E0-35497FFC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830E45-3E71-F3A4-97D3-2AF8E043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F5580D-E60E-8A54-52BB-4CD6F6D6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1B8C7-7160-AEA1-C943-A7947529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156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CF5EEF-671D-D15A-FBB7-3AE8C454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A6266F-1E73-E084-F9F1-BC01280D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C8CBE-5208-442B-F7DA-B9E98BA8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86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1B2B3-878D-24D2-C2A2-10BE1EE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7C96A-E597-5EF8-1503-673140E8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9C0A60-C189-CE7D-1246-33D43BB3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81BC7E-1A59-0502-7C11-7334548F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B53915-9296-9C1C-748D-86743D80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9836D5-5CA5-3C96-8FE8-6BEA057B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429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5DA36-BEC3-3BEB-B5C9-957F6B52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7AD5DA-8773-FDF4-4070-3D9D3BD4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1C974F-FB8F-C324-F21D-1F1F069C6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18DA32-BE6E-31C6-F54F-A6BDB795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E5C4C1-DA49-47FE-88F6-89F4302B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FD87D6-3D2C-7DE5-4396-4BC7EB4E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488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154E7-36A7-790F-11BC-F9F1E6FE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904BAA-080B-A5AF-F200-10E1A3D33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6F6F54-B282-4AC0-FBA2-FF2E5B82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346305-7813-CCF4-33A5-3F40968C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162E5-2650-0B46-0EA6-93B7ABCD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50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5C32608-2E04-F5BC-8CC9-49D5CF90D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2ADB0-4D01-3256-BB7C-53D083FB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B3450D-F3FA-FC77-E836-15F6B2AD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7DAF7-64B3-1471-ACEA-B8866680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4F7459-CC8C-889A-BB46-0223254F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27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1426662-7EE8-15E3-CFFE-9F43A0E4A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6422033"/>
            <a:ext cx="592183" cy="233757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C969E7-2749-F550-5B66-9E7DA6C5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err="1"/>
              <a:t>Presentation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5D17D3-8A83-F9B4-951B-570A9F7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A08E54-915B-4736-75C6-F2BB923D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670265E5-99B2-329C-689A-6EE99064AC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887" y="1244527"/>
            <a:ext cx="6264276" cy="492132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  <a:p>
            <a:pPr lvl="0"/>
            <a:r>
              <a:rPr lang="en-GB"/>
              <a:t>Presentation, Speaker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scree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rectangular object with black text&#10;&#10;AI-generated content may be incorrect.">
            <a:extLst>
              <a:ext uri="{FF2B5EF4-FFF2-40B4-BE49-F238E27FC236}">
                <a16:creationId xmlns:a16="http://schemas.microsoft.com/office/drawing/2014/main" id="{9FB51FD0-70D5-87C5-73B4-E4694559E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Image 2" descr=" ">
            <a:extLst>
              <a:ext uri="{FF2B5EF4-FFF2-40B4-BE49-F238E27FC236}">
                <a16:creationId xmlns:a16="http://schemas.microsoft.com/office/drawing/2014/main" id="{F696AA6D-7B2B-9E7A-16B9-E36EB7D49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419" y="6238229"/>
            <a:ext cx="199407" cy="1858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61645C-D48D-090F-C2EE-55373066A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5510" y="463277"/>
            <a:ext cx="3813857" cy="232185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350" spc="-40"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n-CZ"/>
              <a:t>C1 Úroveň zabezpečení | XX.XX.XXXX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F70079-2AB8-E980-0B3D-21FADCC9C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28" y="1013282"/>
            <a:ext cx="6480756" cy="236648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4400" spc="-70" baseline="0"/>
            </a:lvl1pPr>
          </a:lstStyle>
          <a:p>
            <a:pPr lvl="0"/>
            <a:r>
              <a:rPr lang="en-CZ"/>
              <a:t>Presentation Title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268D20D9-FA91-EC73-296F-A97036CC94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28" y="3515889"/>
            <a:ext cx="6480756" cy="1902833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2100" b="1" i="0" spc="-60" baseline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Speaker 1, Job Position</a:t>
            </a:r>
          </a:p>
          <a:p>
            <a:pPr lvl="0"/>
            <a:r>
              <a:rPr lang="en-GB"/>
              <a:t>Speaker 2, Job Position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9623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ru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3DDC89A-E0DD-37E1-29F2-14EE3B42A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72" y="3124041"/>
            <a:ext cx="9757753" cy="157683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5750" spc="-2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Z"/>
              <a:t>Rule number one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39D871D-D5C0-96BF-2D9E-DF255FDCB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7286" y="2480465"/>
            <a:ext cx="9769715" cy="66812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600" b="1" i="0" spc="-60" baseline="0">
                <a:solidFill>
                  <a:srgbClr val="909090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GB"/>
              <a:t>Rule #1</a:t>
            </a:r>
            <a:endParaRPr lang="en-CZ"/>
          </a:p>
        </p:txBody>
      </p:sp>
      <p:pic>
        <p:nvPicPr>
          <p:cNvPr id="4" name="Picture 3" descr="A red square with white and black background&#10;&#10;Description automatically generated">
            <a:extLst>
              <a:ext uri="{FF2B5EF4-FFF2-40B4-BE49-F238E27FC236}">
                <a16:creationId xmlns:a16="http://schemas.microsoft.com/office/drawing/2014/main" id="{BE6F4253-66D5-BFAF-D7A8-A3DE4917D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4729" y="6096903"/>
            <a:ext cx="782541" cy="3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D8875-0DCE-A7DC-A543-5AA77156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437179-5EC3-E9A3-21C7-EBA4E6E30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C8524-1191-234F-6C9F-4B05F1EC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332B5-026F-10ED-1CA2-53DFAA4A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FC012-A1A8-4308-2A9D-471F20C6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1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DCAD4-F399-6BAA-026F-F37B1FC4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A1211-797C-EFE8-8C88-AAD909B27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7CE7DC-CE79-ADFB-9147-E83CBB9E0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D9AFDB-B796-636B-8B2C-1718EEAF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BC898-7559-0568-506C-35DC576C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1128A7-158A-AC65-24E1-C4C57606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12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2CF76-EDE8-B938-AAEF-BAE534E0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464335-92C5-14F6-2C60-EC9AD26F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9B4A95-F79F-9092-4860-A8561469B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9B613E-D6DA-8FB0-4209-79B06B525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55D579-5DB2-3639-D3CA-56F39B879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1D4A4F-C60B-5DF2-238C-02F2343E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AD77A3-1E8D-32B7-41E6-B1C59CF6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13F276-9F12-1211-6173-466F949F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5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10929-CCD5-58A4-8AE4-91050ABD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E89F4F-DF47-6969-0F81-4DC55808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DEBC9B-C44D-8C8F-BD9C-C28F0866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6723F7-0412-F29B-A918-94584658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1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0DF17C-0A05-9A49-78AC-9440BF35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641373-42C3-6EA3-A04D-0D168E54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D08F9-9A01-AF14-23F2-2E3F2B3F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57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A2E7F-88AC-CCE9-3BDF-EF7AA715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F99A8-694E-B028-BB51-77AD19694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37DF7D-DBFE-F830-89CF-E28A65BC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0769DA-59F4-87C2-5040-53280BCF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A5D966-A0C8-9647-F7B3-6C8D7E34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6B9874-63B9-295B-F62C-0280B8F4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0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3898-B182-F4C4-0CF8-FC71DD0B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FAFD71-E5F5-21D1-5692-F0AFF0C10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A24D1B-CD57-6FF6-947A-3C0D66AC7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E4E118-7706-D3CC-86E8-80B1B6AB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F9C20C-5C83-B0F2-FBF9-C57EF5C9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F02C13-072A-181C-4062-91AE55AD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2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F3B71E-3920-51AD-7439-6C798648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3467DA-DDC9-9C2C-2E56-D193CD3A0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D6EC03-5006-1394-97A3-AED30BF34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2478-8A7B-48D9-98AE-85A39820BDF3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FE602C-F399-1777-2159-3EA479ACC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3D54CE-E63D-7035-D1EC-B88FCC5A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0DA8-E943-4088-BE7D-00AE2B091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8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11951B-B989-9B11-4075-3CAD5D1C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F55462-DC34-83BB-02A1-51E6ECC7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DD36AD-387A-360D-3857-D26FA3985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7513B-05FC-4456-8C4A-699D9910E4E9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5859EA-5E42-3EAF-4F5D-826D9E0CD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B71616-C822-DDF6-5674-084678885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0DB181-6E2E-4AC2-885B-FE7ED4600D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13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i-kb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i-kb.cz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partneri@kb.cz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artneri-kb.cz/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5A76-9FA8-2823-6F21-80D5E256A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768" y="2523600"/>
            <a:ext cx="6480756" cy="2099602"/>
          </a:xfrm>
        </p:spPr>
        <p:txBody>
          <a:bodyPr>
            <a:normAutofit/>
          </a:bodyPr>
          <a:lstStyle/>
          <a:p>
            <a:r>
              <a:rPr lang="cs-CZ" sz="4800">
                <a:latin typeface="Source Sans Pro SemiBold (Nadpisy)"/>
              </a:rPr>
              <a:t>Spotřebitelské úvěry Komerční banka</a:t>
            </a:r>
            <a:endParaRPr lang="en-CZ" sz="4800">
              <a:latin typeface="Source Sans Pro SemiBold (Nadpisy)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F0CA9E-0419-7EED-6E71-D8FF4FBB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08" y="1188010"/>
            <a:ext cx="2114445" cy="15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2800" y="475200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- PŘÍJMY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1F861C-0A55-40B6-7198-9BD3F225CC5D}"/>
              </a:ext>
            </a:extLst>
          </p:cNvPr>
          <p:cNvSpPr txBox="1"/>
          <p:nvPr/>
        </p:nvSpPr>
        <p:spPr>
          <a:xfrm>
            <a:off x="623887" y="1156737"/>
            <a:ext cx="9274168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Doplňkové příjmy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"/>
                <a:cs typeface="Arial"/>
              </a:rPr>
              <a:t>Akceptujeme v plné výši samostatně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"/>
                <a:cs typeface="Arial"/>
              </a:rPr>
              <a:t>peněžitá pomoc v mateřství, rodičovský příspěvek, výživné, starobní důchod, invalidní důchod 3. stupně, vdovský důchod, odměna pěstouna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"/>
                <a:cs typeface="Arial"/>
              </a:rPr>
              <a:t>Akceptujeme jako doplňkový příjem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"/>
                <a:cs typeface="Arial"/>
              </a:rPr>
              <a:t>výsluhový příspěvek, příspěvek na bydlení pro vojáky, diety (cestovní náhrady)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b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</a:b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Nestandardní příjmy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Akceptujeme na základě individuálního posouzení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dohoda o provedení práce, invalidní důchod 1. a 2. stupně, sirotčí důchod, příspěvek na péči, dávky pro tělesně postižené, jednorázové odměny, smlouva o dílo, příjmy z kapitálového majetku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7600A4-27A9-81C1-3C7E-E8C38961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4699"/>
            <a:ext cx="2155667" cy="18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8863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- PŘÍJMY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-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j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E0C805-2EFA-DE2D-F36E-5D6F826EC3C9}"/>
              </a:ext>
            </a:extLst>
          </p:cNvPr>
          <p:cNvSpPr txBox="1"/>
          <p:nvPr/>
        </p:nvSpPr>
        <p:spPr>
          <a:xfrm>
            <a:off x="569596" y="1084396"/>
            <a:ext cx="9605813" cy="63401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Příjmy z pronájmu nemovitosti</a:t>
            </a:r>
            <a:b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</a:b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Akceptujeme u rezidenčních i nerezidenčních (komerčních) nemovitostí</a:t>
            </a:r>
            <a:b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</a:br>
            <a:endParaRPr kumimoji="0" lang="cs-CZ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Stávající příjmy z pronájmu na základě výpisů z účtu</a:t>
            </a:r>
          </a:p>
          <a:p>
            <a:pPr marL="799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varianta A: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poslední 3 kompletní výpisy z běžného účtu klienta předcházející žádosti o úvěr</a:t>
            </a:r>
          </a:p>
          <a:p>
            <a:pPr marL="799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</a:t>
            </a:r>
            <a:r>
              <a:rPr kumimoji="0" lang="cs-CZ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arianta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B: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poslední kompletní výpisy z běžného účtu klienta a platnou nájemní smlouvu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Pct val="1400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Pct val="140000"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společné pro obě varianty: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>
                <a:tab pos="446088" algn="l"/>
              </a:tabLst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klient musí být vlastníkem nemovitosti nebo všichni spoluvlastníci jsou spolužadatelé o úvěr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>
                <a:tab pos="446088" algn="l"/>
              </a:tabLst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 popisu transakce na VBU musí být uveden účel: nájem, pronájem, apod.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>
                <a:tab pos="446088" algn="l"/>
              </a:tabLst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započítáme 70 % z příjmu z pronájmu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Pct val="140000"/>
              <a:buFontTx/>
              <a:buNone/>
              <a:tabLst>
                <a:tab pos="446088" algn="l"/>
              </a:tabLst>
              <a:defRPr/>
            </a:pPr>
            <a:br>
              <a:rPr kumimoji="0" lang="cs-CZ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</a:b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Metodu A + B lze použít pouze v případě, že nám klient </a:t>
            </a:r>
            <a:r>
              <a:rPr kumimoji="0" lang="cs-CZ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nepředloži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DP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, ve kterém jsou uvedené příjmy z pronájmu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49187D-9315-1ACA-C4F1-A151EFA3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747" y="22213"/>
            <a:ext cx="2140253" cy="17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8863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- PŘÍJMY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-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j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E0C805-2EFA-DE2D-F36E-5D6F826EC3C9}"/>
              </a:ext>
            </a:extLst>
          </p:cNvPr>
          <p:cNvSpPr txBox="1"/>
          <p:nvPr/>
        </p:nvSpPr>
        <p:spPr>
          <a:xfrm>
            <a:off x="100353" y="1203908"/>
            <a:ext cx="9722628" cy="6571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Stávající příjmy z pronájmu nemovitostí dle daňového přiznání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vždy,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když klient z jakéhokoli důvodu předložil daňové přiznání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klient není výlučný vlastník – nájemní smlouva a souhlas spoluvlastníků, 	že celý příjem patří klientovi nebo započítáme jen alikvótní část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klient není vlastníkem – nájemní smlouva a podnájemní smlouva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 příjmu nad 1 mil. Kč (na domácnost) požadujeme 2 poslední  daňová přiznání  a aktuálně platné smlouvy o pronájmu</a:t>
            </a:r>
            <a:b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</a:b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Budoucí příjmy z pronájmu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pouze u rezidenčních nemovitostí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stanovujeme budoucí výši nájmu (stanovisko Obecné pronajímatelnosti)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dokládají se podepsané nájemní či budoucí nájemní smlouvy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z nájmu se odečte paušální výdaj 30% a výsledná částka se poníží o 15% daň z příjmu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C7D2DF-9870-5F53-9C80-51E96FFB6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84" y="169012"/>
            <a:ext cx="2064850" cy="17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2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design&#10;&#10;Popis byl vytvořen automaticky">
            <a:extLst>
              <a:ext uri="{FF2B5EF4-FFF2-40B4-BE49-F238E27FC236}">
                <a16:creationId xmlns:a16="http://schemas.microsoft.com/office/drawing/2014/main" id="{61A4C6DA-B543-F720-05CF-846C1E5CF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12122" r="11443"/>
          <a:stretch>
            <a:fillRect/>
          </a:stretch>
        </p:blipFill>
        <p:spPr>
          <a:xfrm>
            <a:off x="9581697" y="39125"/>
            <a:ext cx="2452847" cy="2105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761A1162-3838-AC5A-8D35-1AB72D1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475200"/>
            <a:ext cx="8676000" cy="446400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Source Sans Pro SemiBold (Nadpisy)"/>
              </a:rPr>
              <a:t>SPOTŘEBITELSKÉ ÚVĚRY – ŽADATEL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7BCD51-11E2-C934-F4E4-59CE09A13B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5698" y="1370723"/>
            <a:ext cx="9945267" cy="52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Black" panose="020B0803030403020204" pitchFamily="34" charset="0"/>
                <a:cs typeface="+mn-cs"/>
              </a:rPr>
              <a:t>Fyzická osoba - občan, starší 18 let a svéprávný</a:t>
            </a:r>
          </a:p>
          <a:p>
            <a:pPr marL="360363" marR="0" lvl="3" indent="-360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občan ČR - se státním občanstvím ČR</a:t>
            </a:r>
          </a:p>
          <a:p>
            <a:pPr marL="360363" marR="0" lvl="3" indent="-3603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cizí státní příslušník: </a:t>
            </a:r>
          </a:p>
          <a:p>
            <a:pPr marL="719138" marR="0" lvl="6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občan EU s povoleným trvalým nebo přechodným pobytem v ČR</a:t>
            </a:r>
          </a:p>
          <a:p>
            <a:pPr marL="719138" marR="0" lvl="6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ostatní pouze s povoleným trvalým pobytem v ČR  </a:t>
            </a: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  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b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Black" panose="020B0803030403020204" pitchFamily="34" charset="0"/>
                <a:cs typeface="+mn-cs"/>
              </a:rPr>
            </a:b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Black" panose="020B0803030403020204" pitchFamily="34" charset="0"/>
                <a:cs typeface="+mn-cs"/>
              </a:rPr>
              <a:t>Manželé</a:t>
            </a:r>
          </a:p>
          <a:p>
            <a:pPr marL="360363" marR="0" lvl="3" indent="-360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vystupují jako spolužadatelé</a:t>
            </a:r>
          </a:p>
          <a:p>
            <a:pPr marL="360363" marR="0" lvl="3" indent="-360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žadatelem o úvěr může být pouze jeden z manželů v případě</a:t>
            </a:r>
          </a:p>
          <a:p>
            <a:pPr marL="719138" marR="0" lvl="7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zrušení SJ / zúžení SJ, nebo</a:t>
            </a:r>
          </a:p>
          <a:p>
            <a:pPr marL="719138" marR="0" lvl="7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max. limitu nezajištěné úvěrové angažovanosti 2.500.000 Kč, </a:t>
            </a:r>
            <a:b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vč. nově navrhovaného úvěru </a:t>
            </a: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 povinností informovat manžela / manželku</a:t>
            </a:r>
            <a:b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                 </a:t>
            </a: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                     </a:t>
            </a: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8E8E8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br>
              <a:rPr kumimoji="0" lang="cs-CZ" altLang="cs-CZ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</a:b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endParaRPr kumimoji="0" lang="cs-CZ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5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– CIZINCI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80F7EA6-512D-DC37-F196-1D2EE90A3DFB}"/>
              </a:ext>
            </a:extLst>
          </p:cNvPr>
          <p:cNvSpPr txBox="1"/>
          <p:nvPr/>
        </p:nvSpPr>
        <p:spPr>
          <a:xfrm>
            <a:off x="545881" y="1108369"/>
            <a:ext cx="10084561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CIZINCI I. SKUPINY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 panose="020B0503030403020204" pitchFamily="34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Patří sem</a:t>
            </a:r>
          </a:p>
          <a:p>
            <a:pPr marL="2619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Austrálie, Belgie, Dánsko, Finsko, Francie, Irsko, Island, Itálie, Japonsko, Kanada, Lucembursko, Maďarsko, Malta, Nizozemsko, Norsko, Nový Zéland, Polsko, Portugalsko, Rakousko, Slovensko, Slovinsko, Spojené království Velké Británie a Severního Irska, Spojené státy americké, Spolková republika Německo, Španělsko, Švýcarsko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br>
              <a:rPr kumimoji="0" lang="cs-CZ" sz="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</a:b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Pobyt</a:t>
            </a:r>
          </a:p>
          <a:p>
            <a:pPr marL="2619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povolení k trvalému nebo přechodnému pobytu v ČR a přidělené RČ, přechodný pobyt/osvědčení o registraci pouze občané 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br>
              <a:rPr kumimoji="0" 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</a:b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Bonita</a:t>
            </a:r>
          </a:p>
          <a:p>
            <a:pPr marL="2619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stejné podmínky jako občané ČR</a:t>
            </a:r>
          </a:p>
          <a:p>
            <a:pPr marL="261938" marR="0" lvl="1" indent="-2619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prokazovaný příjem daněn na území ČR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 panose="020B0503030403020204" pitchFamily="34" charset="0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Calibri" panose="020F050202020403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BBFB2A-E680-5F73-C461-FB5C420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962" y="77802"/>
            <a:ext cx="1855562" cy="20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– CIZINCI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80F7EA6-512D-DC37-F196-1D2EE90A3DFB}"/>
              </a:ext>
            </a:extLst>
          </p:cNvPr>
          <p:cNvSpPr txBox="1"/>
          <p:nvPr/>
        </p:nvSpPr>
        <p:spPr>
          <a:xfrm>
            <a:off x="550215" y="1133356"/>
            <a:ext cx="10427349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CIZINCI II. SKUPINY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 panose="020B0503030403020204" pitchFamily="34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Ostatní cizinci, kteří nespadají do I. skupiny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Pobyt</a:t>
            </a:r>
          </a:p>
          <a:p>
            <a:pPr marL="360363" marR="0" lvl="2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povolení k trvalému pobytu v ČR a přidělené RČ</a:t>
            </a:r>
            <a:b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</a:b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/>
              <a:cs typeface="Calibri" panose="020F0502020204030204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Bonita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prokazovaný příjem daněn na území ČR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příjmy ze zaměstnání - potvrzení o příjmu a 6 výpisů z osobního účtu</a:t>
            </a:r>
          </a:p>
          <a:p>
            <a:pPr marL="342000" marR="0" lvl="2" indent="-34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příjmy z podnikání - daňové přiznání jako občan ČR a 6 výpisů z osobního/podnikatelského účtu</a:t>
            </a:r>
          </a:p>
          <a:p>
            <a:pPr marL="342000" marR="0" lvl="2" indent="-34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"/>
                <a:ea typeface="Source Sans Pro"/>
                <a:cs typeface="Calibri" panose="020F0502020204030204"/>
              </a:rPr>
              <a:t>doplňkové příjmy - stejné podmínky jako občané ČR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"/>
              <a:ea typeface="Source Sans Pro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Calibri" panose="020F050202020403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F67E61-9D7A-A2A3-9DA7-45AC25D3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657" y="100945"/>
            <a:ext cx="1753158" cy="19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7327A42F-0526-9434-7206-E91DC341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6250"/>
            <a:ext cx="8992724" cy="443198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Source Sans Pro SemiBold (Nadpisy)"/>
              </a:rPr>
              <a:t>SPOTŘEBITELSKÉ ÚVĚRY - PROCES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880D742-6E86-A1AE-887F-73449FA6E1ED}"/>
              </a:ext>
            </a:extLst>
          </p:cNvPr>
          <p:cNvSpPr txBox="1">
            <a:spLocks/>
          </p:cNvSpPr>
          <p:nvPr/>
        </p:nvSpPr>
        <p:spPr>
          <a:xfrm>
            <a:off x="623887" y="1212722"/>
            <a:ext cx="9169191" cy="451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5000"/>
              <a:buFontTx/>
              <a:buBlip>
                <a:blip r:embed="rId2"/>
              </a:buBlip>
              <a:defRPr sz="2400" kern="12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2" indent="-360363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sepsat s klientem Žádost o poskytnutí úvěru (součástí je i potvrzení o zprostředkování obchodu) – </a:t>
            </a: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www.partneri-kb.cz</a:t>
            </a: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SemiBold" panose="020B0603030403020204" pitchFamily="34" charset="0"/>
              <a:cs typeface="+mn-cs"/>
            </a:endParaRPr>
          </a:p>
          <a:p>
            <a:pPr marL="360363" marR="0" lvl="2" indent="-360363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vybrat od klienta doklady k doložení příjmu a informace o konsolidovaných závazcích</a:t>
            </a:r>
          </a:p>
          <a:p>
            <a:pPr marL="360363" marR="0" lvl="2" indent="-360363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Kontaktovat vedoucího pracovníka segmentu občané (viz kontakty pro SÚ na www stránkách pro partnery) a doručit podklady ke schválení úvěru</a:t>
            </a:r>
          </a:p>
          <a:p>
            <a:pPr marL="360363" marR="0" lvl="2" indent="-360363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podpis úvěru probíhá dle domluvy s pobočkou a preferencí klienta</a:t>
            </a: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40000"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4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Výhody</a:t>
            </a:r>
          </a:p>
          <a:p>
            <a:pPr marL="360363" marR="0" lvl="2" indent="-360363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osobní přístup na každé pobočce KB</a:t>
            </a:r>
          </a:p>
          <a:p>
            <a:pPr marL="360363" marR="0" lvl="2" indent="-360363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individuální domluva na úrokové sazbě a službách pro klienta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cs-CZ" sz="24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E0D51C-2D31-EB5D-977C-41BBEE0E9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489" y="47670"/>
            <a:ext cx="2173506" cy="15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C13B5A29-098A-090B-9A0C-A009E110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6251"/>
            <a:ext cx="7501889" cy="443198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Source Sans Pro SemiBold (Nadpisy)"/>
              </a:rPr>
              <a:t>SPOTŘEBITELSKÉ ÚVĚRY - PROCES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56000-FA87-B3A7-E6B9-643BA46635E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5412" y="1727642"/>
            <a:ext cx="3256386" cy="4402813"/>
          </a:xfrm>
          <a:prstGeom prst="roundRect">
            <a:avLst>
              <a:gd name="adj" fmla="val 6528"/>
            </a:avLst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44000" tIns="108000" rIns="72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vyplní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se žadatelem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Žádost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o spotřebitelský úvěr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dále SÚ)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od žadatele/ů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převezme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vyplněný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formulář potvrzení o příjmu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či jiný doklad o příjmu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pořídí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fotokopii OP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žadatele/ů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zjistí, zda se jedná o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klienta KB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(má/nemá BÚ) a zda-</a:t>
            </a:r>
            <a:r>
              <a:rPr kumimoji="0" lang="cs-CZ" altLang="cs-CZ" sz="1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li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má zájem o pojištění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schopnosti splácet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případně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zajistí zůstatky konsolidovaných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CC000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úvěrových produktů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cs-CZ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cs-CZ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4D631E-1242-0583-2B93-D49E1233F5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89880" y="1698016"/>
            <a:ext cx="3258000" cy="4402800"/>
          </a:xfrm>
          <a:prstGeom prst="roundRect">
            <a:avLst>
              <a:gd name="adj" fmla="val 6135"/>
            </a:avLst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44000" tIns="108000" rIns="72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zkontroluje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kompletnost dokladů,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vyžádá si případné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další dokumenty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zpracuje úvěr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 připraví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úvěrovou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CC000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dokumentaci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 podpisu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připraví k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podpisu pojistné smlouvy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pokud má klient zájem o pojištění k SÚ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domluví s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klientem termín podpisu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úvěrové smlouvy na pobočce /telefonicky, e-mailem/</a:t>
            </a:r>
          </a:p>
          <a:p>
            <a:pPr marL="2667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informuje makléře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 termínu schůzky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cs-CZ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cs-CZ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17A3F1-7A07-8359-A995-44BB83742551}"/>
              </a:ext>
            </a:extLst>
          </p:cNvPr>
          <p:cNvSpPr txBox="1">
            <a:spLocks noChangeArrowheads="1"/>
          </p:cNvSpPr>
          <p:nvPr/>
        </p:nvSpPr>
        <p:spPr>
          <a:xfrm>
            <a:off x="695411" y="1267492"/>
            <a:ext cx="2571771" cy="430524"/>
          </a:xfrm>
          <a:prstGeom prst="rect">
            <a:avLst/>
          </a:prstGeom>
        </p:spPr>
        <p:txBody>
          <a:bodyPr vert="horz" lIns="36000" tIns="0" rIns="36000" bIns="0" rtlCol="0" anchor="ctr">
            <a:normAutofit fontScale="97500"/>
          </a:bodyPr>
          <a:lstStyle>
            <a:lvl1pPr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2400" b="1" kern="1200" cap="all" baseline="0" noProof="0" dirty="0" smtClean="0">
                <a:solidFill>
                  <a:srgbClr val="E60028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KROK 1 - MAKLÉŘ</a:t>
            </a:r>
            <a:endParaRPr kumimoji="0" lang="en-US" altLang="cs-CZ" sz="2000" b="1" i="0" u="none" strike="noStrike" kern="1200" cap="all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8034131-9F4C-5E0F-29F1-91AA98B9AD19}"/>
              </a:ext>
            </a:extLst>
          </p:cNvPr>
          <p:cNvSpPr txBox="1">
            <a:spLocks noChangeArrowheads="1"/>
          </p:cNvSpPr>
          <p:nvPr/>
        </p:nvSpPr>
        <p:spPr>
          <a:xfrm>
            <a:off x="4189881" y="1267491"/>
            <a:ext cx="2571771" cy="345551"/>
          </a:xfrm>
          <a:prstGeom prst="rect">
            <a:avLst/>
          </a:prstGeom>
        </p:spPr>
        <p:txBody>
          <a:bodyPr vert="horz" lIns="36000" tIns="0" rIns="36000" bIns="0" rtlCol="0" anchor="ctr">
            <a:normAutofit fontScale="97500"/>
          </a:bodyPr>
          <a:lstStyle>
            <a:lvl1pPr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2400" b="1" kern="1200" cap="all" baseline="0" noProof="0" dirty="0" smtClean="0">
                <a:solidFill>
                  <a:srgbClr val="E60028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krok 2 - POBOČKA</a:t>
            </a:r>
            <a:endParaRPr kumimoji="0" lang="en-US" altLang="cs-CZ" sz="2000" b="1" i="0" u="none" strike="noStrike" kern="1200" cap="all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84E8254-DC8E-8FE5-EE4F-F3E82AD05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0392" y="1553165"/>
            <a:ext cx="3256388" cy="664393"/>
          </a:xfrm>
          <a:prstGeom prst="rect">
            <a:avLst/>
          </a:prstGeom>
        </p:spPr>
        <p:txBody>
          <a:bodyPr vert="horz" lIns="36000" tIns="0" rIns="36000" bIns="0" rtlCol="0" anchor="ctr">
            <a:normAutofit fontScale="97500"/>
          </a:bodyPr>
          <a:lstStyle>
            <a:lvl1pPr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2400" b="1" kern="1200" cap="all" baseline="0" noProof="0" dirty="0" smtClean="0">
                <a:solidFill>
                  <a:srgbClr val="E60028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KROK 3 – KLIENT,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all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MAKLÉŘ, POBOČKA</a:t>
            </a:r>
            <a:endParaRPr kumimoji="0" lang="en-US" altLang="cs-CZ" sz="2000" b="1" i="0" u="none" strike="noStrike" kern="1200" cap="all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B308D3-9905-EA79-38C2-0C376C996E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47171" y="2237963"/>
            <a:ext cx="3258000" cy="3892492"/>
          </a:xfrm>
          <a:prstGeom prst="roundRect">
            <a:avLst>
              <a:gd name="adj" fmla="val 6528"/>
            </a:avLst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44000" tIns="108000" rIns="72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KLIENT podepíše úvěrovou dokumentaci,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příp. další související dokumenty 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MAKLÉŘ A BANKOVNÍ PORADCE vysvětlí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případné dotazy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BANKOVNÍ PORADCE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při splnění podmínek čerpání </a:t>
            </a: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úvěr vyčerpá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cs-CZ" sz="24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cs-CZ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BD8EA0D-C0B8-1EFF-A581-F25C2989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482" y="103976"/>
            <a:ext cx="2161063" cy="15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10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50F5-EC44-94A7-FE96-092A2382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93C0D-9153-B27F-502E-876E2A9E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869D039-E983-1776-FE2E-607E44EA1A6D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7DA5D0EE-8766-2B9F-F5EF-B6E4A768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6250"/>
            <a:ext cx="8992724" cy="443198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Source Sans Pro SemiBold (Nadpisy)"/>
              </a:rPr>
              <a:t>STRÁNKY PRO PARTNERY</a:t>
            </a:r>
          </a:p>
        </p:txBody>
      </p:sp>
      <p:pic>
        <p:nvPicPr>
          <p:cNvPr id="6" name="Obrázek 5" descr="Obsah obrázku text, snímek obrazovky, software, Webová stránka&#10;&#10;Obsah vygenerovaný umělou inteligencí může být nesprávný.">
            <a:extLst>
              <a:ext uri="{FF2B5EF4-FFF2-40B4-BE49-F238E27FC236}">
                <a16:creationId xmlns:a16="http://schemas.microsoft.com/office/drawing/2014/main" id="{A911941D-7469-CD83-6A77-C07FEB02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19" y="848331"/>
            <a:ext cx="6153733" cy="579082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E7FA65C-C533-A676-4D0E-BB7DA2D4B6F8}"/>
              </a:ext>
            </a:extLst>
          </p:cNvPr>
          <p:cNvSpPr txBox="1">
            <a:spLocks/>
          </p:cNvSpPr>
          <p:nvPr/>
        </p:nvSpPr>
        <p:spPr>
          <a:xfrm>
            <a:off x="766897" y="1416211"/>
            <a:ext cx="4849513" cy="465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cs-CZ" sz="28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"/>
                <a:ea typeface="Source Sans Pro Black" panose="020B080303040302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www.partneri-kb.cz</a:t>
            </a:r>
            <a:br>
              <a:rPr kumimoji="0" lang="cs-CZ" sz="28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"/>
                <a:ea typeface="Source Sans Pro Black" panose="020B0803030403020204" pitchFamily="34" charset="0"/>
                <a:cs typeface="+mn-cs"/>
              </a:rPr>
            </a:br>
            <a:endParaRPr kumimoji="0" lang="cs-CZ" sz="2800" b="1" i="0" u="sng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  "/>
              <a:ea typeface="Source Sans Pro Black" panose="020B0803030403020204" pitchFamily="34" charset="0"/>
              <a:cs typeface="+mn-cs"/>
            </a:endParaRPr>
          </a:p>
          <a:p>
            <a:pPr marL="360363" marR="0" lvl="2" indent="-360363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sekce Metodika + Formuláře</a:t>
            </a:r>
          </a:p>
          <a:p>
            <a:pPr marL="360363" marR="0" lvl="2" indent="-360363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sekce Kontakty – kontakty na pobočky a vedoucí pracovníky segmentu občané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Source Sans Pro   "/>
                <a:ea typeface="Source Sans Pro Black" panose="020B0803030403020204" pitchFamily="34" charset="0"/>
                <a:cs typeface="+mn-cs"/>
              </a:rPr>
              <a:t>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Source Sans Pro   "/>
                <a:ea typeface="Source Sans Pro Black" panose="020B0803030403020204" pitchFamily="34" charset="0"/>
                <a:cs typeface="+mn-cs"/>
              </a:rPr>
              <a:t>       způsob  zprostředkování</a:t>
            </a:r>
            <a:b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</a:b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Source Sans Pro   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Source Sans Pro   "/>
                <a:ea typeface="Source Sans Pro Black" panose="020B0803030403020204" pitchFamily="34" charset="0"/>
                <a:cs typeface="+mn-cs"/>
              </a:rPr>
              <a:t>                                            PŘES POBOČKY</a:t>
            </a: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    </a:t>
            </a:r>
            <a:endParaRPr kumimoji="0" lang="cs-CZ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Source Sans Pro   "/>
              <a:ea typeface="Source Sans Pro Black" panose="020B08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40000"/>
              <a:buFontTx/>
              <a:buNone/>
              <a:tabLst/>
              <a:defRPr/>
            </a:pPr>
            <a:endParaRPr kumimoji="0" lang="cs-CZ" sz="3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Základní text)"/>
              <a:ea typeface="Source Sans Pro Black" panose="020B080303040302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fický objekt 7" descr="Zpět se souvislou výplní">
            <a:extLst>
              <a:ext uri="{FF2B5EF4-FFF2-40B4-BE49-F238E27FC236}">
                <a16:creationId xmlns:a16="http://schemas.microsoft.com/office/drawing/2014/main" id="{A5162212-407D-DCB3-1E36-DA4144187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891605">
            <a:off x="2075281" y="4534118"/>
            <a:ext cx="724466" cy="7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8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>
            <a:extLst>
              <a:ext uri="{FF2B5EF4-FFF2-40B4-BE49-F238E27FC236}">
                <a16:creationId xmlns:a16="http://schemas.microsoft.com/office/drawing/2014/main" id="{07961EFE-9ED1-25A3-982E-C70A501FA3BE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+mj-ea"/>
                <a:cs typeface="Segoe UI" panose="020B0502040204020203" pitchFamily="34" charset="0"/>
              </a:rPr>
              <a:t>KONTAKTY</a:t>
            </a:r>
          </a:p>
        </p:txBody>
      </p:sp>
      <p:pic>
        <p:nvPicPr>
          <p:cNvPr id="10" name="Obrázek 9" descr="Obsah obrázku design&#10;&#10;Obsah vygenerovaný umělou inteligencí může být nesprávný.">
            <a:extLst>
              <a:ext uri="{FF2B5EF4-FFF2-40B4-BE49-F238E27FC236}">
                <a16:creationId xmlns:a16="http://schemas.microsoft.com/office/drawing/2014/main" id="{C571E7BB-5B76-84E1-061A-2E3E95884D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0"/>
            <a:ext cx="2161536" cy="2103120"/>
          </a:xfrm>
          <a:prstGeom prst="rect">
            <a:avLst/>
          </a:prstGeom>
        </p:spPr>
      </p:pic>
      <p:sp>
        <p:nvSpPr>
          <p:cNvPr id="3" name="Zaoblený obdélník 7">
            <a:extLst>
              <a:ext uri="{FF2B5EF4-FFF2-40B4-BE49-F238E27FC236}">
                <a16:creationId xmlns:a16="http://schemas.microsoft.com/office/drawing/2014/main" id="{6E82F2B5-3773-6F70-EB55-AE6F832F0D8C}"/>
              </a:ext>
            </a:extLst>
          </p:cNvPr>
          <p:cNvSpPr/>
          <p:nvPr/>
        </p:nvSpPr>
        <p:spPr>
          <a:xfrm>
            <a:off x="2926079" y="2021647"/>
            <a:ext cx="5919538" cy="29745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 cap="rnd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  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Ředitel segmentu občané: na stránkách pro </a:t>
            </a:r>
            <a:r>
              <a:rPr kumimoji="0" lang="cs-CZ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patnery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  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Telefon: </a:t>
            </a:r>
            <a:r>
              <a:rPr lang="cs-CZ" b="1" kern="0" dirty="0">
                <a:solidFill>
                  <a:prstClr val="white"/>
                </a:solidFill>
                <a:latin typeface="Source Sans Pro   "/>
              </a:rPr>
              <a:t>955 559 553</a:t>
            </a:r>
          </a:p>
          <a:p>
            <a:pPr algn="ctr"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E-mail: </a:t>
            </a:r>
            <a:r>
              <a:rPr lang="cs-CZ" b="1" kern="0" dirty="0">
                <a:solidFill>
                  <a:prstClr val="white"/>
                </a:solidFill>
                <a:latin typeface="Source Sans Pro  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info.partneri@kb.cz</a:t>
            </a:r>
            <a:endParaRPr lang="cs-CZ" b="1" kern="0" dirty="0">
              <a:solidFill>
                <a:prstClr val="white"/>
              </a:solidFill>
              <a:latin typeface="Source Sans Pro   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Pobočky KB: na stránkách pro partnery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  "/>
                <a:ea typeface="+mn-ea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09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3514D-3878-E028-43CC-5E2495958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96113-9359-C5E2-4DF8-8C31B79A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31BB8E-CF04-CCB2-511A-61130B105F58}"/>
              </a:ext>
            </a:extLst>
          </p:cNvPr>
          <p:cNvSpPr/>
          <p:nvPr/>
        </p:nvSpPr>
        <p:spPr>
          <a:xfrm>
            <a:off x="1802674" y="6356350"/>
            <a:ext cx="1288869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1A9682-00AF-3FA5-15FE-CB524ABEA7EB}"/>
              </a:ext>
            </a:extLst>
          </p:cNvPr>
          <p:cNvSpPr txBox="1"/>
          <p:nvPr/>
        </p:nvSpPr>
        <p:spPr>
          <a:xfrm>
            <a:off x="622800" y="475200"/>
            <a:ext cx="89957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/>
                <a:cs typeface="+mn-cs"/>
              </a:rPr>
              <a:t>AKČNÍ NABÍDKA OPTIMÁLNÍ PŮJČKA</a:t>
            </a:r>
            <a:endParaRPr kumimoji="0" lang="cs-CZ" sz="3600" b="1" i="0" u="none" strike="noStrike" kern="1200" cap="none" spc="-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 SemiBold (Nadpisy)"/>
              <a:ea typeface="Source Sans Pro SemiBold"/>
              <a:cs typeface="+mn-cs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24541B6-5A30-089E-FF77-C4B193A95D48}"/>
              </a:ext>
            </a:extLst>
          </p:cNvPr>
          <p:cNvSpPr>
            <a:spLocks noGrp="1"/>
          </p:cNvSpPr>
          <p:nvPr/>
        </p:nvSpPr>
        <p:spPr>
          <a:xfrm>
            <a:off x="622800" y="1210274"/>
            <a:ext cx="11474279" cy="4264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KAMPAŇOVÁ SAZBA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od 4,39 % p. a. do 8,4 % p. a.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Akce platí pro žádosti podané do </a:t>
            </a:r>
            <a:r>
              <a:rPr lang="cs-CZ" sz="2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.5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. 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2026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do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30.6.2026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ro klienty s výborným skóringovým hodnocením a výší úvěru od 1 mil. Kč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 můžeme klientům nabídnout</a:t>
            </a:r>
          </a:p>
          <a:p>
            <a:pPr marL="742950" marR="0" lvl="2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revizi závazků od jiných poskytovatelů úvěrů </a:t>
            </a:r>
          </a:p>
          <a:p>
            <a:pPr marL="742950" marR="0" lvl="2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možnost snížení splátky</a:t>
            </a:r>
          </a:p>
          <a:p>
            <a:pPr marL="742950" marR="0" lvl="2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možnost snížení úrokové sazby</a:t>
            </a:r>
          </a:p>
          <a:p>
            <a:pPr marL="742950" marR="0" lvl="2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sloučení více půjček do jedné (půjčky, kreditní karty, kontokorent)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23130"/>
              </a:solidFill>
              <a:effectLst/>
              <a:highlight>
                <a:srgbClr val="FFFFFF"/>
              </a:highlight>
              <a:uLnTx/>
              <a:uFillTx/>
              <a:latin typeface="Segoe UI"/>
              <a:ea typeface="Source Sans Pro"/>
              <a:cs typeface="Segoe U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 typeface="Wingdings" panose="020B0604020202020204" pitchFamily="34" charset="0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 typeface="Wingdings" panose="020B0604020202020204" pitchFamily="34" charset="0"/>
              <a:buChar char="§"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</p:txBody>
      </p:sp>
      <p:pic>
        <p:nvPicPr>
          <p:cNvPr id="4" name="Obrázek 3" descr="Obsah obrázku design&#10;&#10;Obsah generovaný pomocí AI může být nesprávný.">
            <a:extLst>
              <a:ext uri="{FF2B5EF4-FFF2-40B4-BE49-F238E27FC236}">
                <a16:creationId xmlns:a16="http://schemas.microsoft.com/office/drawing/2014/main" id="{C9F893C8-9828-DEA6-FD11-CA33CC8F5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70" y="209482"/>
            <a:ext cx="1963406" cy="16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9553385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– V ČEM JSME DOBŘÍ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CCF657-1C26-01D1-C1BF-07E91C16F2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80139" y="1758275"/>
            <a:ext cx="7956000" cy="443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endParaRPr kumimoji="0" lang="cs-CZ" sz="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Calibri" panose="020F0502020204030204"/>
              <a:cs typeface="Calibri" panose="020F0502020204030204"/>
            </a:endParaRP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max</a:t>
            </a: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imální garantovaná úroková sazba </a:t>
            </a: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8,4 % p. a.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úvěr </a:t>
            </a: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30 000 Kč až 2 500 000 Kč </a:t>
            </a: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bez spolužadatele, manžela/manželky (žádající manžel má povinnost informovat druhého z manželů)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konsolidace všech typů úvěrů  </a:t>
            </a: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- bankovní i nebankovní, včetně kreditních karet a kontokorentů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jednotný konsolidační proces – bez zbytečné administrativy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přímý kontakt na </a:t>
            </a: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vedoucí pracovníky</a:t>
            </a:r>
            <a:r>
              <a:rPr kumimoji="0" 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  </a:t>
            </a: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–  osobní přístup, individuální řešení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provize i za klienty Komerční banky</a:t>
            </a: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, i klienty s </a:t>
            </a:r>
            <a:r>
              <a:rPr kumimoji="0" lang="cs-CZ" sz="20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předschváleným</a:t>
            </a: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 limitem na SÚ</a:t>
            </a:r>
          </a:p>
          <a:p>
            <a:pPr marL="446088" marR="0" lvl="0" indent="-4460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potřebujete vyšší částku, delší splatnost? Nabízíme také americkou hypotéku</a:t>
            </a: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F82CB50-F299-E9F3-585B-50789717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8" y="1321497"/>
            <a:ext cx="2354149" cy="4780669"/>
          </a:xfrm>
          <a:prstGeom prst="rect">
            <a:avLst/>
          </a:prstGeom>
        </p:spPr>
      </p:pic>
      <p:pic>
        <p:nvPicPr>
          <p:cNvPr id="7" name="Obrázek 6" descr="Obsah obrázku k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601EDC76-984E-5810-03A3-FB62964A6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14461" r="10568" b="17538"/>
          <a:stretch>
            <a:fillRect/>
          </a:stretch>
        </p:blipFill>
        <p:spPr>
          <a:xfrm>
            <a:off x="9982200" y="277354"/>
            <a:ext cx="1898138" cy="16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5A76-9FA8-2823-6F21-80D5E256A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463" y="2122170"/>
            <a:ext cx="6480756" cy="2099602"/>
          </a:xfrm>
        </p:spPr>
        <p:txBody>
          <a:bodyPr>
            <a:normAutofit/>
          </a:bodyPr>
          <a:lstStyle/>
          <a:p>
            <a:r>
              <a:rPr lang="cs-CZ" sz="4800">
                <a:latin typeface="Source Sans Pro SemiBold (Nadpisy)"/>
              </a:rPr>
              <a:t>Děkujeme za pozornost</a:t>
            </a:r>
            <a:endParaRPr lang="en-CZ" sz="4800">
              <a:latin typeface="Source Sans Pro SemiBold (Nadpisy)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8984E0-3D17-0AFE-4C13-185D0011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64" y="1183086"/>
            <a:ext cx="2024954" cy="14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D19C45BF-A785-7E41-7D76-AD2AA74C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6252"/>
            <a:ext cx="9754553" cy="516446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Source Sans Pro SemiBold (Nadpisy)"/>
              </a:rPr>
              <a:t>SPOTŘEBITELSKÉ ÚVĚRY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F84F18-36CB-9A1B-5D1F-870D0E849AD5}"/>
              </a:ext>
            </a:extLst>
          </p:cNvPr>
          <p:cNvSpPr txBox="1">
            <a:spLocks/>
          </p:cNvSpPr>
          <p:nvPr/>
        </p:nvSpPr>
        <p:spPr>
          <a:xfrm>
            <a:off x="6642520" y="1465179"/>
            <a:ext cx="2650919" cy="1888585"/>
          </a:xfrm>
          <a:prstGeom prst="rect">
            <a:avLst/>
          </a:prstGeom>
          <a:solidFill>
            <a:srgbClr val="E9041E"/>
          </a:solidFill>
          <a:ln>
            <a:solidFill>
              <a:srgbClr val="B9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Arial" pitchFamily="34" charset="0"/>
              </a:rPr>
              <a:t>OSOBNÍ </a:t>
            </a:r>
            <a:b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Arial" pitchFamily="34" charset="0"/>
              </a:rPr>
            </a:b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Arial" pitchFamily="34" charset="0"/>
              </a:rPr>
              <a:t>ÚVĚR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Arial" pitchFamily="34" charset="0"/>
              </a:rPr>
              <a:t>Nová půjčka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6F11ED-E3B4-C44F-985A-513BD83E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56" y="1465179"/>
            <a:ext cx="2347955" cy="17413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ACEAF4-4697-BEB8-F2B6-94B3C98B04A2}"/>
              </a:ext>
            </a:extLst>
          </p:cNvPr>
          <p:cNvSpPr txBox="1">
            <a:spLocks/>
          </p:cNvSpPr>
          <p:nvPr/>
        </p:nvSpPr>
        <p:spPr>
          <a:xfrm>
            <a:off x="2907146" y="3752624"/>
            <a:ext cx="2650919" cy="1888585"/>
          </a:xfrm>
          <a:prstGeom prst="rect">
            <a:avLst/>
          </a:prstGeom>
          <a:solidFill>
            <a:srgbClr val="E9041E"/>
          </a:solidFill>
          <a:ln>
            <a:solidFill>
              <a:srgbClr val="B9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Arial" pitchFamily="34" charset="0"/>
              </a:rPr>
              <a:t>OPTIMÁLNÍ PŮJČKA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+mn-cs"/>
              </a:rPr>
              <a:t>Půjčka na konsolidaci stávajících závazků</a:t>
            </a:r>
            <a:endParaRPr kumimoji="0" lang="cs-CZ" sz="9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ource Sans Pro Black" panose="020B0803030403020204" pitchFamily="34" charset="0"/>
              <a:ea typeface="Source Sans Pro Black" panose="020B0803030403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Obrázek 7" descr="Obsah obrázku design&#10;&#10;Obsah generovaný pomocí AI může být nesprávný.">
            <a:extLst>
              <a:ext uri="{FF2B5EF4-FFF2-40B4-BE49-F238E27FC236}">
                <a16:creationId xmlns:a16="http://schemas.microsoft.com/office/drawing/2014/main" id="{C6974001-8A77-8AC5-6447-3F6312A4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38" y="3862998"/>
            <a:ext cx="2179393" cy="177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5F84C4AB-D3F7-8155-3928-7279F7CE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476250"/>
            <a:ext cx="10248329" cy="443198"/>
          </a:xfrm>
        </p:spPr>
        <p:txBody>
          <a:bodyPr>
            <a:noAutofit/>
          </a:bodyPr>
          <a:lstStyle/>
          <a:p>
            <a:r>
              <a:rPr lang="cs-CZ" sz="3200" spc="-50">
                <a:solidFill>
                  <a:srgbClr val="FF0000"/>
                </a:solidFill>
                <a:latin typeface="Source Sans Pro SemiBold (Nadpisy)"/>
                <a:ea typeface="Source Sans Pro SemiBold" panose="020B0603030403020204" pitchFamily="34" charset="0"/>
              </a:rPr>
              <a:t>SPOTŘEBITELSKÉ ÚVĚRY - PARAMETRY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1539F-8C2A-83F0-FC76-F3F16FFB1D5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3511" y="1395698"/>
            <a:ext cx="10149620" cy="466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výše úvěru </a:t>
            </a:r>
            <a:r>
              <a:rPr kumimoji="0" lang="cs-CZ" altLang="cs-CZ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30 000 – 2 500 000 Kč</a:t>
            </a: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Black" panose="020B0803030403020204" pitchFamily="34" charset="0"/>
              <a:cs typeface="+mn-cs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úroková sazba </a:t>
            </a:r>
            <a:r>
              <a:rPr lang="cs-CZ" altLang="cs-CZ" sz="1800" kern="0">
                <a:solidFill>
                  <a:prstClr val="black"/>
                </a:solidFill>
                <a:latin typeface="Source Sans Pro   "/>
                <a:ea typeface="Source Sans Pro Black"/>
              </a:rPr>
              <a:t>Optimální půjčka </a:t>
            </a:r>
            <a:r>
              <a:rPr kumimoji="0" lang="cs-CZ" altLang="cs-CZ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již od 4,39 % p. a. do 8,4 % p. a.</a:t>
            </a: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(</a:t>
            </a: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speciální garance pro třetí strany)</a:t>
            </a: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Black" panose="020B0803030403020204" pitchFamily="34" charset="0"/>
              <a:cs typeface="+mn-cs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0">
                <a:solidFill>
                  <a:prstClr val="black"/>
                </a:solidFill>
                <a:latin typeface="Source Sans Pro   "/>
                <a:ea typeface="Source Sans Pro SemiBold"/>
              </a:rPr>
              <a:t>úroková sazba Osobní půjčka </a:t>
            </a:r>
            <a:r>
              <a:rPr lang="cs-CZ" altLang="cs-CZ" sz="1800" b="1" kern="0">
                <a:solidFill>
                  <a:srgbClr val="FF0000"/>
                </a:solidFill>
                <a:latin typeface="Source Sans Pro   "/>
                <a:ea typeface="Source Sans Pro Black"/>
              </a:rPr>
              <a:t>od</a:t>
            </a:r>
            <a:r>
              <a:rPr lang="cs-CZ" altLang="cs-CZ" sz="1800" kern="0">
                <a:solidFill>
                  <a:prstClr val="black"/>
                </a:solidFill>
                <a:latin typeface="Source Sans Pro   "/>
                <a:ea typeface="Source Sans Pro SemiBold"/>
              </a:rPr>
              <a:t> </a:t>
            </a:r>
            <a:r>
              <a:rPr lang="cs-CZ" sz="1800" b="1" kern="0">
                <a:solidFill>
                  <a:srgbClr val="FF0000"/>
                </a:solidFill>
                <a:latin typeface="Source Sans Pro   "/>
                <a:ea typeface="Source Sans Pro Black"/>
              </a:rPr>
              <a:t>4,99 % p. a. do 8,4 % p. a.</a:t>
            </a:r>
            <a:endParaRPr lang="cs-CZ" altLang="cs-CZ" sz="1800" b="1" kern="0">
              <a:solidFill>
                <a:srgbClr val="FF0000"/>
              </a:solidFill>
              <a:latin typeface="Source Sans Pro   "/>
              <a:ea typeface="Source Sans Pro Black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čerpání</a:t>
            </a: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 jednorázově nebo postupné, do 1 měsíce od data podpisu úvěrové smlouvy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možnost sjednat pojištění ke spotřebitelským úvěrům (smrt, plná invalidita, pracovní   neschopnost, ztráta zaměstnání) – sjednává pobočka KB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volitelné datum splátky</a:t>
            </a: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Black" panose="020B0803030403020204" pitchFamily="34" charset="0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splácení z běžného účtu u KB</a:t>
            </a: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Black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předčasné splacení –</a:t>
            </a: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 kdykoliv a zdarma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správa úvěru zdarma</a:t>
            </a: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SemiBold" panose="020B0603030403020204" pitchFamily="34" charset="0"/>
              <a:cs typeface="+mn-cs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poplatek za zpracování </a:t>
            </a: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850 Kč</a:t>
            </a: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8E8E8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br>
              <a:rPr lang="cs-CZ" altLang="cs-CZ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endParaRPr kumimoji="0" lang="cs-CZ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802564-F0A9-86E7-1180-7595FC68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482" y="103976"/>
            <a:ext cx="2161063" cy="15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4F48C24C-D0D1-051E-702C-1876F790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6252"/>
            <a:ext cx="7962329" cy="443198"/>
          </a:xfrm>
        </p:spPr>
        <p:txBody>
          <a:bodyPr>
            <a:noAutofit/>
          </a:bodyPr>
          <a:lstStyle/>
          <a:p>
            <a:r>
              <a:rPr lang="cs-CZ" sz="3200" spc="-50">
                <a:solidFill>
                  <a:srgbClr val="FF0000"/>
                </a:solidFill>
                <a:latin typeface="Source Sans Pro SemiBold (Nadpisy)"/>
                <a:ea typeface="Source Sans Pro SemiBold" panose="020B0603030403020204" pitchFamily="34" charset="0"/>
              </a:rPr>
              <a:t>SPOTŘEBITELSKÉ ÚVĚRY - PRODUKTY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505B27-E36B-5CFA-D883-E3EC60457E1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5224" y="1201798"/>
            <a:ext cx="10923102" cy="59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Osobní úvěr</a:t>
            </a:r>
          </a:p>
          <a:p>
            <a:pPr marL="360045" marR="0" lvl="2" indent="-360045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neúčelový úvěr - </a:t>
            </a: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financování spotřebního zboží, služeb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  "/>
              <a:ea typeface="+mn-ea"/>
              <a:cs typeface="+mn-cs"/>
            </a:endParaRPr>
          </a:p>
          <a:p>
            <a:pPr marL="360045" marR="0" lvl="2" indent="-360045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splatnost až 8 let </a:t>
            </a: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   "/>
              <a:ea typeface="Source Sans Pro SemiBold" panose="020B0603030403020204" pitchFamily="34" charset="0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9041E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SemiBold" panose="020B0603030403020204" pitchFamily="34" charset="0"/>
                <a:cs typeface="+mn-cs"/>
              </a:rPr>
              <a:t>Optimální půjčka</a:t>
            </a:r>
          </a:p>
          <a:p>
            <a:pPr marL="360045" marR="0" lvl="2" indent="-360045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konsolidace závazků z bankovního i nebankovního sektoru </a:t>
            </a:r>
          </a:p>
          <a:p>
            <a:pPr marL="360045" marR="0" lvl="2" indent="-360045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konsolidujeme půjčky, kreditní karty, kontokorenty</a:t>
            </a:r>
          </a:p>
          <a:p>
            <a:pPr marL="360045" marR="0" lvl="2" indent="-360045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lze kombinovat konsolidaci závazků a neúčelovou část</a:t>
            </a: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SemiBold"/>
              <a:cs typeface="+mn-cs"/>
            </a:endParaRPr>
          </a:p>
          <a:p>
            <a:pPr marL="360045" marR="0" lvl="2" indent="-360045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splatnost až  10 let,  pokud nemá klient hypoteční úvěr a  úvěry jsou řádně spláceny alespoň 12 měsíců </a:t>
            </a: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8E8E8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08CEF0-7522-6375-331B-B18B9BD0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482" y="103976"/>
            <a:ext cx="2161063" cy="15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Nadpis 5">
            <a:extLst>
              <a:ext uri="{FF2B5EF4-FFF2-40B4-BE49-F238E27FC236}">
                <a16:creationId xmlns:a16="http://schemas.microsoft.com/office/drawing/2014/main" id="{80F58C5A-396C-68A2-C36B-BC1C4095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6252"/>
            <a:ext cx="7962329" cy="443198"/>
          </a:xfrm>
        </p:spPr>
        <p:txBody>
          <a:bodyPr>
            <a:noAutofit/>
          </a:bodyPr>
          <a:lstStyle/>
          <a:p>
            <a:r>
              <a:rPr lang="cs-CZ" sz="3200" spc="-50">
                <a:solidFill>
                  <a:srgbClr val="FF0000"/>
                </a:solidFill>
                <a:latin typeface="Source Sans Pro SemiBold (Nadpisy)"/>
                <a:ea typeface="Source Sans Pro SemiBold" panose="020B0603030403020204" pitchFamily="34" charset="0"/>
              </a:rPr>
              <a:t>SPOTŘEBITELSKÉ ÚVĚRY - PRODUKTY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B1CF2-A8C5-317C-76A9-D9CF20F92C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5583" y="1293175"/>
            <a:ext cx="10153936" cy="45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300">
                <a:solidFill>
                  <a:srgbClr val="000000"/>
                </a:solidFill>
                <a:latin typeface="+mn-lt"/>
                <a:cs typeface="+mn-cs"/>
              </a:defRPr>
            </a:lvl2pPr>
            <a:lvl3pPr marL="54292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100">
                <a:solidFill>
                  <a:srgbClr val="000000"/>
                </a:solidFill>
                <a:latin typeface="+mn-lt"/>
                <a:cs typeface="+mn-cs"/>
              </a:defRPr>
            </a:lvl3pPr>
            <a:lvl4pPr marL="723900" indent="-17938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885825" indent="-160338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13430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18002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22574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2714625" indent="-160338" algn="l" rtl="0" fontAlgn="base">
              <a:spcBef>
                <a:spcPct val="50000"/>
              </a:spcBef>
              <a:spcAft>
                <a:spcPct val="0"/>
              </a:spcAft>
              <a:buFont typeface="Arial" charset="0"/>
              <a:buChar char="."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8E8E8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  "/>
                <a:ea typeface="Source Sans Pro Black"/>
                <a:cs typeface="+mn-cs"/>
              </a:rPr>
              <a:t>Doložení úvěrů</a:t>
            </a:r>
          </a:p>
          <a:p>
            <a:pPr marL="0" marR="0" lvl="2" indent="-285750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pokud je úvěr v bankovních registrech a spadá do jednotného konsolidačního procesu</a:t>
            </a:r>
          </a:p>
          <a:p>
            <a:pPr marL="800100" marR="0" lvl="5" indent="-285750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jednotný konsolidační proces – dohoda bank o akceptaci výpovědí zaslaných druhou bankou (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Air Bank, Česká spořitelna, ČSOB, </a:t>
            </a:r>
            <a:r>
              <a:rPr kumimoji="0" lang="cs-CZ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Home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Credit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, mBank, MONETA Money Bank, Partners Banka, Raiffeisenbank, </a:t>
            </a:r>
            <a:r>
              <a:rPr kumimoji="0" lang="cs-CZ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UniCredit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 Bank)</a:t>
            </a:r>
          </a:p>
          <a:p>
            <a:pPr marL="800100" marR="0" lvl="5" indent="-285750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klient nic nedokládá</a:t>
            </a:r>
          </a:p>
          <a:p>
            <a:pPr marL="0" marR="0" lvl="2" indent="-28575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pokud je úvěr v bankovních registrech a nespadá do jednotného konsolidačního procesu</a:t>
            </a:r>
          </a:p>
          <a:p>
            <a:pPr marL="800100" marR="0" lvl="5" indent="-285750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klient dokládá zůstatek úvěru</a:t>
            </a:r>
          </a:p>
          <a:p>
            <a:pPr marL="0" marR="0" lvl="2" indent="-28575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>
                <a:tab pos="268288" algn="l"/>
              </a:tabLst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pokud úvěr v registrech není, klient dokládá poslední výpis z úvěrového účtu</a:t>
            </a:r>
            <a:b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</a:b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  "/>
                <a:ea typeface="Source Sans Pro SemiBold"/>
                <a:cs typeface="+mn-cs"/>
              </a:rPr>
              <a:t>	a smluvní dokumentaci – nebankovní půjčky</a:t>
            </a: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  "/>
              <a:ea typeface="Source Sans Pro SemiBold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>
                <a:srgbClr val="E8E8E8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br>
              <a:rPr kumimoji="0" lang="cs-CZ" altLang="cs-CZ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</a:br>
            <a:endParaRPr kumimoji="0" lang="cs-CZ" altLang="cs-CZ" sz="18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None/>
              <a:tabLst/>
              <a:defRPr/>
            </a:pPr>
            <a:endParaRPr kumimoji="0" lang="cs-CZ" sz="2000" b="1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B066CF1-6B59-1254-133A-5186B24E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482" y="103976"/>
            <a:ext cx="2161063" cy="15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622E8-4193-B13E-7A87-2F6BA8D0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D80C0-758E-BDE6-0C76-7130F3B0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48AA791-723B-B751-2ABD-4CF15A9FAFA1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5E05CC2E-5776-4FE5-4DAE-0D22A5F41B57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cs-CZ" sz="3200">
                <a:solidFill>
                  <a:srgbClr val="FF0000"/>
                </a:solidFill>
                <a:latin typeface="Source Sans Pro SemiBold (Nadpisy)"/>
                <a:ea typeface="Source Sans Pro SemiBold" panose="020B0603030403020204" pitchFamily="34" charset="0"/>
              </a:rPr>
              <a:t>SPOTŘEBITELSKÉ ÚVĚRY </a:t>
            </a:r>
            <a:r>
              <a:rPr kumimoji="0" lang="cs-CZ" sz="3200" b="1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- </a:t>
            </a:r>
            <a:r>
              <a:rPr kumimoji="0" lang="cs-CZ" sz="2400" b="0" i="0" u="none" strike="noStrike" kern="1200" cap="none" spc="-5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Source Sans Pro SemiBold (Nadpisy)"/>
                <a:ea typeface="+mj-ea"/>
                <a:cs typeface="Segoe UI" panose="020B0502040204020203" pitchFamily="34" charset="0"/>
              </a:rPr>
              <a:t>nová pravidla od 1.4.2026</a:t>
            </a:r>
            <a:endParaRPr kumimoji="0" lang="cs-CZ" sz="2400" b="1" i="0" u="none" strike="noStrike" kern="1200" cap="none" spc="-5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j-cs"/>
            </a:endParaRPr>
          </a:p>
        </p:txBody>
      </p:sp>
      <p:pic>
        <p:nvPicPr>
          <p:cNvPr id="5" name="Picture 6" descr="A stack of white paper with a red rubber band&#10;&#10;Description automatically generated with medium confidence">
            <a:extLst>
              <a:ext uri="{FF2B5EF4-FFF2-40B4-BE49-F238E27FC236}">
                <a16:creationId xmlns:a16="http://schemas.microsoft.com/office/drawing/2014/main" id="{5E7ED117-A84B-478F-4F20-54CCD8DF5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8" y="-103912"/>
            <a:ext cx="1603525" cy="16035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53A2C8-32F5-8ECC-4DCB-FCB89BA2793D}"/>
              </a:ext>
            </a:extLst>
          </p:cNvPr>
          <p:cNvSpPr txBox="1"/>
          <p:nvPr/>
        </p:nvSpPr>
        <p:spPr>
          <a:xfrm>
            <a:off x="542623" y="1499613"/>
            <a:ext cx="10427349" cy="5416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Calibri" panose="020F0502020204030204"/>
              </a:rPr>
              <a:t>Dofinancování zajištěných úvěrů nezajištěnými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lang="cs-CZ" sz="2400" b="1">
              <a:solidFill>
                <a:prstClr val="black"/>
              </a:solidFill>
              <a:latin typeface="Source Sans Pro"/>
              <a:ea typeface="Source Sans Pro"/>
              <a:cs typeface="Calibri" panose="020F0502020204030204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Pokud poskytujeme spotřebitelský úvěr s </a:t>
            </a:r>
            <a:r>
              <a:rPr lang="cs-CZ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neúčelovou částkou 500 000 Kč a více</a:t>
            </a:r>
            <a:r>
              <a:rPr lang="cs-CZ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, vzniká nově povinnost získat od klienta </a:t>
            </a:r>
            <a:r>
              <a:rPr lang="cs-CZ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čestné prohlášení ve věci Objektu úvěru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Calibri" panose="020F050202020403020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Podle doporučení ČNB nelze poskytnout SÚ, pokud má tyto parametry:</a:t>
            </a:r>
          </a:p>
          <a:p>
            <a:pPr marL="800100" lvl="1" indent="-342900"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>
                <a:solidFill>
                  <a:prstClr val="black"/>
                </a:solidFill>
                <a:latin typeface="Source Sans Pro"/>
                <a:ea typeface="Source Sans Pro"/>
                <a:cs typeface="Arial"/>
              </a:rPr>
              <a:t>neúčelová Osobní půjčka nad částku 500 tis. Kč</a:t>
            </a:r>
          </a:p>
          <a:p>
            <a:pPr marL="800100" lvl="1" indent="-342900"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>
                <a:solidFill>
                  <a:prstClr val="black"/>
                </a:solidFill>
                <a:latin typeface="Source Sans Pro"/>
                <a:ea typeface="Source Sans Pro"/>
                <a:cs typeface="Arial"/>
              </a:rPr>
              <a:t>konsolidace, kde je neúčelová část nad částku 500 tis. Kč</a:t>
            </a:r>
          </a:p>
          <a:p>
            <a:r>
              <a:rPr lang="cs-CZ" b="1"/>
              <a:t>a současně </a:t>
            </a:r>
          </a:p>
          <a:p>
            <a:pPr marL="800100" lvl="1" indent="-342900"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>
                <a:solidFill>
                  <a:prstClr val="black"/>
                </a:solidFill>
                <a:latin typeface="Source Sans Pro"/>
                <a:ea typeface="Source Sans Pro"/>
                <a:cs typeface="Arial"/>
              </a:rPr>
              <a:t>klient v posledních 12 měsících podal žádost o nový HÚ (v jakékoli bance, nejen v KB), anebo mu </a:t>
            </a:r>
          </a:p>
          <a:p>
            <a:pPr marL="800100" lvl="1" indent="-342900"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cs-CZ">
                <a:solidFill>
                  <a:prstClr val="black"/>
                </a:solidFill>
                <a:latin typeface="Source Sans Pro"/>
                <a:ea typeface="Source Sans Pro"/>
                <a:cs typeface="Arial"/>
              </a:rPr>
              <a:t>v posledních 12 měsících byl poskytnut nový HÚ (nejen v KB)</a:t>
            </a:r>
          </a:p>
          <a:p>
            <a:endParaRPr lang="cs-CZ"/>
          </a:p>
          <a:p>
            <a:r>
              <a:rPr lang="cs-CZ" b="1"/>
              <a:t>a současně</a:t>
            </a:r>
            <a:r>
              <a:rPr lang="cs-CZ"/>
              <a:t> klient plánuje využít prostředky SÚ pro dofinancování uvedeného HÚ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Wingdings"/>
                <a:ea typeface="Source Sans Pro"/>
                <a:cs typeface="Calibri" panose="020F0502020204030204"/>
                <a:sym typeface="Wingdings"/>
              </a:rPr>
              <a:t> </a:t>
            </a: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E9041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7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77B09-043B-6872-4457-35591CAB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732E88-6344-51EB-3BB5-8DACDB531913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859B71B-E9E0-DDFC-24E0-9478712F090F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- PŘÍJMY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D6B9925-A35E-72EA-2595-E4FD3C3DF81D}"/>
              </a:ext>
            </a:extLst>
          </p:cNvPr>
          <p:cNvSpPr txBox="1"/>
          <p:nvPr/>
        </p:nvSpPr>
        <p:spPr>
          <a:xfrm>
            <a:off x="550215" y="1223983"/>
            <a:ext cx="10065449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Příjmy ze zaměstnání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Akceptujeme: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pracovní poměr na dobu určitou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dohodu o pracovní činnosti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potvrzení o příjmu – samostatný formulář –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  <a:hlinkClick r:id="rId2"/>
              </a:rPr>
              <a:t>www.partneri-kb.cz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ource Sans Pro"/>
              <a:ea typeface="Source Sans Pro"/>
              <a:cs typeface="Calibri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doložení 3 nebo 6 výpisů s příchozí mzdou u </a:t>
            </a:r>
            <a:r>
              <a:rPr kumimoji="0" lang="cs-CZ" sz="1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neklientů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 Komerční banky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Příjmy z podnikání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Výdajový paušál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ve vybraných oborech podnikání lze ponížit % výdajového paušálu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například: finanční zprostředkování, ubytování, právní a účetnické činnosti, maloobchod a další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51965F-2408-424D-A1F6-45D92AF6C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871" y="105629"/>
            <a:ext cx="2229142" cy="18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617D5-B404-7D64-653B-A9F6AA33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D7502-3C6D-0A48-B690-AE9C6877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214A4-6233-48FE-B326-EAC358E8BEE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7A83D3-CA21-16D4-F8A9-EAA91A9F6505}"/>
              </a:ext>
            </a:extLst>
          </p:cNvPr>
          <p:cNvSpPr/>
          <p:nvPr/>
        </p:nvSpPr>
        <p:spPr>
          <a:xfrm>
            <a:off x="1864659" y="6382871"/>
            <a:ext cx="1228165" cy="3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F4B213DD-9898-2FCD-DF45-1EFA573FAA9C}"/>
              </a:ext>
            </a:extLst>
          </p:cNvPr>
          <p:cNvSpPr txBox="1">
            <a:spLocks/>
          </p:cNvSpPr>
          <p:nvPr/>
        </p:nvSpPr>
        <p:spPr>
          <a:xfrm>
            <a:off x="623887" y="476252"/>
            <a:ext cx="86755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 (Nadpisy)"/>
                <a:ea typeface="Source Sans Pro SemiBold" panose="020B0603030403020204" pitchFamily="34" charset="0"/>
                <a:cs typeface="+mj-cs"/>
              </a:rPr>
              <a:t>SPOTŘEBITELSKÉ ÚVĚRY - PŘÍJMY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6C5088E-5098-2A85-5E82-69E53447E740}"/>
              </a:ext>
            </a:extLst>
          </p:cNvPr>
          <p:cNvSpPr txBox="1"/>
          <p:nvPr/>
        </p:nvSpPr>
        <p:spPr>
          <a:xfrm>
            <a:off x="92469" y="1144514"/>
            <a:ext cx="9738396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Paušální daň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Příjem od 1-2 odběratelů</a:t>
            </a: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pouze pokud se příjem svým charakterem blíží příjmu ze zaměstnání (např. IT specialisté, poradci, právníci, lékaři)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platby maximálně od 2 odběratelů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posledních 12 výpisů předcházejících datu podpisu žádosti o úvěr</a:t>
            </a:r>
            <a:b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</a:br>
            <a:endParaRPr kumimoji="0" lang="cs-CZ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Source Sans Pro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Obratová metoda + Transakční metoda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v případě nesplnění podmínky příjmu od 1-2 odběratelů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klient nedomiciluje podnikatelskou činnost do KB –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Obratová metoda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klient domiciluje podnikatelskou činnost do KB –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Transakční metoda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doložení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v</a:t>
            </a:r>
            <a:r>
              <a:rPr kumimoji="0" lang="cs-CZ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ýpisů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 na kterých probíhá podnikatelský platební styk za </a:t>
            </a:r>
            <a:b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</a:b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poslední 3 měsíce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+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výpis za 6. měsíc 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předcházejících datu podpisu žádosti o úvěr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kreditní obrat klienta z podnikání, hodnota sazby paušální daně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9041E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Arial"/>
              </a:rPr>
              <a:t>odečíst transakce nesouvisející s podnikáním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17145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41E"/>
              </a:buClr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C1B853-9F53-01C3-C9AE-1AFCD8FF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534" y="136525"/>
            <a:ext cx="2134770" cy="17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4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17499CD-1B17-4EB9-BD6A-746D6B44F36B}">
  <we:reference id="8a9c0a56-a071-42e1-a185-96d431067951" version="1.0.0.1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763db3-2799-4a58-b855-3efc9e45d6dd" xsi:nil="true"/>
    <lcf76f155ced4ddcb4097134ff3c332f xmlns="a4e46ff2-1e2d-4032-be95-52a5e50e8bbc">
      <Terms xmlns="http://schemas.microsoft.com/office/infopath/2007/PartnerControls"/>
    </lcf76f155ced4ddcb4097134ff3c332f>
    <SEZNAM xmlns="a4e46ff2-1e2d-4032-be95-52a5e50e8bbc">1</SEZNA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2567C6F0D824989FA50A9666828B4" ma:contentTypeVersion="16" ma:contentTypeDescription="Create a new document." ma:contentTypeScope="" ma:versionID="e194e58c335bc7e7b68e4a5c8cbb41de">
  <xsd:schema xmlns:xsd="http://www.w3.org/2001/XMLSchema" xmlns:xs="http://www.w3.org/2001/XMLSchema" xmlns:p="http://schemas.microsoft.com/office/2006/metadata/properties" xmlns:ns2="a4e46ff2-1e2d-4032-be95-52a5e50e8bbc" xmlns:ns3="16763db3-2799-4a58-b855-3efc9e45d6dd" targetNamespace="http://schemas.microsoft.com/office/2006/metadata/properties" ma:root="true" ma:fieldsID="93d44cc1d81076d48c98d0e8db002ccc" ns2:_="" ns3:_="">
    <xsd:import namespace="a4e46ff2-1e2d-4032-be95-52a5e50e8bbc"/>
    <xsd:import namespace="16763db3-2799-4a58-b855-3efc9e45d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SEZNAM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46ff2-1e2d-4032-be95-52a5e50e8b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6559ad4-f81a-4045-a202-1bcb0c2d3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EZNAM" ma:index="22" nillable="true" ma:displayName="SEZNAM" ma:decimals="0" ma:default="1" ma:description="1" ma:format="Dropdown" ma:internalName="SEZNAM" ma:percentage="FALSE">
      <xsd:simpleType>
        <xsd:restriction base="dms:Number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63db3-2799-4a58-b855-3efc9e45d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f54ee42-85a7-486c-8dfe-137c3d33c279}" ma:internalName="TaxCatchAll" ma:showField="CatchAllData" ma:web="16763db3-2799-4a58-b855-3efc9e45d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C1DF6-E110-4E18-8D28-156F7E4FFCC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763db3-2799-4a58-b855-3efc9e45d6dd"/>
    <ds:schemaRef ds:uri="a4e46ff2-1e2d-4032-be95-52a5e50e8b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6A6BA0-6CFA-47D4-B58E-70C793F9E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3B579A-C37A-4CA5-9B37-0E3DBD52E3EB}">
  <ds:schemaRefs>
    <ds:schemaRef ds:uri="16763db3-2799-4a58-b855-3efc9e45d6dd"/>
    <ds:schemaRef ds:uri="a4e46ff2-1e2d-4032-be95-52a5e50e8b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1701</Words>
  <Application>Microsoft Office PowerPoint</Application>
  <PresentationFormat>Širokoúhlá obrazovka</PresentationFormat>
  <Paragraphs>249</Paragraphs>
  <Slides>21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Calibri (Základní text)</vt:lpstr>
      <vt:lpstr>Calibri Light</vt:lpstr>
      <vt:lpstr>Segoe UI</vt:lpstr>
      <vt:lpstr>Source Sans Pro</vt:lpstr>
      <vt:lpstr>Source Sans Pro  </vt:lpstr>
      <vt:lpstr>Source Sans Pro   </vt:lpstr>
      <vt:lpstr>Source Sans Pro Black</vt:lpstr>
      <vt:lpstr>Source Sans Pro SemiBold</vt:lpstr>
      <vt:lpstr>Source Sans Pro SemiBold (Nadpisy)</vt:lpstr>
      <vt:lpstr>Wingdings</vt:lpstr>
      <vt:lpstr>Motiv Office</vt:lpstr>
      <vt:lpstr>5_Motiv Office</vt:lpstr>
      <vt:lpstr>Prezentace aplikace PowerPoint</vt:lpstr>
      <vt:lpstr>Prezentace aplikace PowerPoint</vt:lpstr>
      <vt:lpstr>SPOTŘEBITELSKÉ ÚVĚRY</vt:lpstr>
      <vt:lpstr>SPOTŘEBITELSKÉ ÚVĚRY - PARAMETRY</vt:lpstr>
      <vt:lpstr>SPOTŘEBITELSKÉ ÚVĚRY - PRODUKTY</vt:lpstr>
      <vt:lpstr>SPOTŘEBITELSKÉ ÚVĚRY - PRODUKTY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SPOTŘEBITELSKÉ ÚVĚRY – ŽADATEL </vt:lpstr>
      <vt:lpstr>Prezentace aplikace PowerPoint</vt:lpstr>
      <vt:lpstr>Prezentace aplikace PowerPoint</vt:lpstr>
      <vt:lpstr>SPOTŘEBITELSKÉ ÚVĚRY - PROCES</vt:lpstr>
      <vt:lpstr>SPOTŘEBITELSKÉ ÚVĚRY - PROCES</vt:lpstr>
      <vt:lpstr>STRÁNKY PRO PARTNERY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PRODUKTOVÉ ŠKOLENÍ</dc:title>
  <dc:creator>Benedova Sarka</dc:creator>
  <cp:lastModifiedBy>Rehova Lenka</cp:lastModifiedBy>
  <cp:revision>6</cp:revision>
  <dcterms:created xsi:type="dcterms:W3CDTF">2023-10-03T07:44:06Z</dcterms:created>
  <dcterms:modified xsi:type="dcterms:W3CDTF">2026-06-16T13:14:28Z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0x0101005ED2567C6F0D824989FA50A9666828B4</vt:lpwstr>
  </property>
  <property fmtid="{D5CDD505-2E9C-101B-9397-08002B2CF9AE}" pid="3" name="MediaServiceImageTags">
    <vt:lpwstr/>
  </property>
  <property fmtid="{D5CDD505-2E9C-101B-9397-08002B2CF9AE}" pid="4" name="MSIP_Label_076d9757-80ae-4c87-b4d7-9ffa7a0710d0_Enabled">
    <vt:lpwstr>true</vt:lpwstr>
  </property>
  <property fmtid="{D5CDD505-2E9C-101B-9397-08002B2CF9AE}" pid="5" name="MSIP_Label_076d9757-80ae-4c87-b4d7-9ffa7a0710d0_SetDate">
    <vt:lpwstr>2026-06-16T13:14:28Z</vt:lpwstr>
  </property>
  <property fmtid="{D5CDD505-2E9C-101B-9397-08002B2CF9AE}" pid="6" name="MSIP_Label_076d9757-80ae-4c87-b4d7-9ffa7a0710d0_Method">
    <vt:lpwstr>Standard</vt:lpwstr>
  </property>
  <property fmtid="{D5CDD505-2E9C-101B-9397-08002B2CF9AE}" pid="7" name="MSIP_Label_076d9757-80ae-4c87-b4d7-9ffa7a0710d0_Name">
    <vt:lpwstr>076d9757-80ae-4c87-b4d7-9ffa7a0710d0</vt:lpwstr>
  </property>
  <property fmtid="{D5CDD505-2E9C-101B-9397-08002B2CF9AE}" pid="8" name="MSIP_Label_076d9757-80ae-4c87-b4d7-9ffa7a0710d0_SiteId">
    <vt:lpwstr>c79e7c80-cff5-4503-b468-3702cea89272</vt:lpwstr>
  </property>
  <property fmtid="{D5CDD505-2E9C-101B-9397-08002B2CF9AE}" pid="9" name="MSIP_Label_076d9757-80ae-4c87-b4d7-9ffa7a0710d0_ActionId">
    <vt:lpwstr>5e0ba26b-a87d-4598-a0bb-d758728d327f</vt:lpwstr>
  </property>
  <property fmtid="{D5CDD505-2E9C-101B-9397-08002B2CF9AE}" pid="10" name="MSIP_Label_076d9757-80ae-4c87-b4d7-9ffa7a0710d0_ContentBits">
    <vt:lpwstr>0</vt:lpwstr>
  </property>
  <property fmtid="{D5CDD505-2E9C-101B-9397-08002B2CF9AE}" pid="11" name="Kod_Duvernosti">
    <vt:lpwstr>KB_C1_INTERNAL_992521</vt:lpwstr>
  </property>
</Properties>
</file>